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2"/>
    <p:sldMasterId id="2147483672" r:id="rId3"/>
    <p:sldMasterId id="2147483684" r:id="rId4"/>
    <p:sldMasterId id="2147483696" r:id="rId5"/>
  </p:sldMasterIdLst>
  <p:notesMasterIdLst>
    <p:notesMasterId r:id="rId18"/>
  </p:notesMasterIdLst>
  <p:handoutMasterIdLst>
    <p:handoutMasterId r:id="rId19"/>
  </p:handoutMasterIdLst>
  <p:sldIdLst>
    <p:sldId id="256" r:id="rId6"/>
    <p:sldId id="261" r:id="rId7"/>
    <p:sldId id="258" r:id="rId8"/>
    <p:sldId id="262" r:id="rId9"/>
    <p:sldId id="263" r:id="rId10"/>
    <p:sldId id="264" r:id="rId11"/>
    <p:sldId id="265" r:id="rId12"/>
    <p:sldId id="267" r:id="rId13"/>
    <p:sldId id="268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FA4AEC3-6BAA-4CDB-970E-1FC6A53B3268}">
          <p14:sldIdLst>
            <p14:sldId id="256"/>
            <p14:sldId id="261"/>
            <p14:sldId id="258"/>
            <p14:sldId id="262"/>
            <p14:sldId id="263"/>
            <p14:sldId id="264"/>
          </p14:sldIdLst>
        </p14:section>
        <p14:section name="Oddíl bez názvu" id="{3C345E51-4978-450F-BF63-718C30F56736}">
          <p14:sldIdLst>
            <p14:sldId id="265"/>
            <p14:sldId id="267"/>
            <p14:sldId id="268"/>
            <p14:sldId id="266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1" autoAdjust="0"/>
  </p:normalViewPr>
  <p:slideViewPr>
    <p:cSldViewPr showGuides="1">
      <p:cViewPr varScale="1">
        <p:scale>
          <a:sx n="41" d="100"/>
          <a:sy n="41" d="100"/>
        </p:scale>
        <p:origin x="-1314" y="-114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287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3BAF8-027B-4674-94F7-E85DC4D49BEA}" type="datetimeFigureOut">
              <a:rPr lang="cs-CZ" smtClean="0"/>
              <a:t>9.4.2012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4E3BD-54BE-4C6B-9092-768241B95D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659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7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6355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9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41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8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3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14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2259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191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0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1387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2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39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94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065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60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53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8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8529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17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8491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5578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8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9168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45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980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89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44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5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6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983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96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11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7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567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5695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5693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9490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ky.zcu.cz/" TargetMode="External"/><Relationship Id="rId5" Type="http://schemas.openxmlformats.org/officeDocument/2006/relationships/hyperlink" Target="mailto:muller@kky.zcu.cz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98000" intensity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Automatické titulkování živých pořadů České televize – současný stav a výhled do budoucna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187624" y="3789040"/>
            <a:ext cx="5256213" cy="1332000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</a:pPr>
            <a:r>
              <a:rPr lang="cs-CZ" sz="3600" dirty="0">
                <a:effectLst/>
              </a:rPr>
              <a:t>Luděk Müller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effectLst/>
                <a:hlinkClick r:id="rId5"/>
              </a:rPr>
              <a:t>muller@kky.zcu.cz</a:t>
            </a:r>
            <a:endParaRPr lang="cs-CZ" dirty="0">
              <a:effectLst/>
            </a:endParaRPr>
          </a:p>
          <a:p>
            <a:pPr algn="l"/>
            <a:endParaRPr lang="en-US" dirty="0">
              <a:effectLst/>
            </a:endParaRPr>
          </a:p>
          <a:p>
            <a:pPr algn="l"/>
            <a:r>
              <a:rPr lang="cs-CZ" dirty="0">
                <a:effectLst/>
              </a:rPr>
              <a:t>Katedra kybernetiky</a:t>
            </a:r>
            <a:r>
              <a:rPr lang="en-US" dirty="0">
                <a:effectLst/>
              </a:rPr>
              <a:t>, </a:t>
            </a:r>
            <a:r>
              <a:rPr lang="cs-CZ" dirty="0" smtClean="0">
                <a:effectLst/>
              </a:rPr>
              <a:t>Fakulta aplikovaných věd, Západočeská </a:t>
            </a:r>
            <a:r>
              <a:rPr lang="cs-CZ" dirty="0">
                <a:effectLst/>
              </a:rPr>
              <a:t>univerzita v Plzni</a:t>
            </a:r>
            <a:endParaRPr lang="en-US" dirty="0">
              <a:effectLst/>
            </a:endParaRPr>
          </a:p>
          <a:p>
            <a:pPr algn="l"/>
            <a:r>
              <a:rPr lang="en-US" dirty="0">
                <a:effectLst/>
                <a:hlinkClick r:id="rId6"/>
              </a:rPr>
              <a:t>http:</a:t>
            </a:r>
            <a:r>
              <a:rPr lang="cs-CZ" dirty="0">
                <a:effectLst/>
                <a:hlinkClick r:id="rId6"/>
              </a:rPr>
              <a:t>//</a:t>
            </a:r>
            <a:r>
              <a:rPr lang="en-US" dirty="0">
                <a:effectLst/>
                <a:hlinkClick r:id="rId6"/>
              </a:rPr>
              <a:t>kky.zcu.cz</a:t>
            </a:r>
            <a:endParaRPr lang="cs-CZ" dirty="0">
              <a:effectLst/>
            </a:endParaRPr>
          </a:p>
          <a:p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04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724128" y="3302982"/>
            <a:ext cx="288032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Trenažér stínového řečníka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9524" y="1600200"/>
            <a:ext cx="7324924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Vyškoleni 4 stínoví řečníci (</a:t>
            </a:r>
            <a:r>
              <a:rPr lang="en-US" sz="2400" dirty="0" smtClean="0"/>
              <a:t>p</a:t>
            </a:r>
            <a:r>
              <a:rPr lang="cs-CZ" sz="2400" dirty="0" err="1" smtClean="0"/>
              <a:t>řesnost</a:t>
            </a:r>
            <a:r>
              <a:rPr lang="cs-CZ" sz="2400" dirty="0" smtClean="0"/>
              <a:t> 98 </a:t>
            </a:r>
            <a:r>
              <a:rPr lang="en-US" sz="2400" dirty="0" smtClean="0"/>
              <a:t>%</a:t>
            </a:r>
            <a:r>
              <a:rPr lang="cs-CZ" sz="2400" dirty="0" smtClean="0"/>
              <a:t>).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4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89174"/>
            <a:ext cx="5616575" cy="4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Automatické titulkování </a:t>
            </a:r>
            <a:r>
              <a:rPr lang="cs-CZ" dirty="0" smtClean="0">
                <a:solidFill>
                  <a:schemeClr val="tx2"/>
                </a:solidFill>
              </a:rPr>
              <a:t>- plány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ELJABR 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 (2011-2016) </a:t>
            </a:r>
          </a:p>
          <a:p>
            <a:r>
              <a:rPr lang="cs-CZ" dirty="0" smtClean="0"/>
              <a:t>U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míme vyvinout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zajistit provoz titulkování prakticky libovolného televizního </a:t>
            </a:r>
            <a:r>
              <a:rPr lang="cs-CZ" dirty="0" smtClean="0"/>
              <a:t>pořadu(hokej na ČT4?)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Provoz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služby 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 není beznákladový. </a:t>
            </a:r>
          </a:p>
          <a:p>
            <a:r>
              <a:rPr lang="cs-CZ" dirty="0" smtClean="0"/>
              <a:t>Důležitá jsou předepsaná 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procenta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televizních 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pořadů se skrytými titulky.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Poděkování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Poděkování projektům:</a:t>
            </a:r>
            <a:endParaRPr lang="cs-CZ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ELJABR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MŠMT 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2C06020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ELJABR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II: TAČR 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TA01011264</a:t>
            </a:r>
          </a:p>
          <a:p>
            <a:r>
              <a:rPr lang="cs-CZ" dirty="0" smtClean="0">
                <a:ea typeface="+mn-ea"/>
                <a:cs typeface="+mn-cs"/>
              </a:rPr>
              <a:t>Poděkování ČT za spolufinancování a za spolupráci</a:t>
            </a:r>
          </a:p>
          <a:p>
            <a:r>
              <a:rPr lang="cs-CZ" dirty="0" smtClean="0"/>
              <a:t>Poděkování za pozornost</a:t>
            </a:r>
          </a:p>
          <a:p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dirty="0" smtClean="0"/>
              <a:t>DĚKUJI ZA POZORNOST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Projekt ELJABR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9524" y="1600200"/>
            <a:ext cx="5308699" cy="4525963"/>
          </a:xfrm>
        </p:spPr>
        <p:txBody>
          <a:bodyPr/>
          <a:lstStyle/>
          <a:p>
            <a:pPr lvl="1"/>
            <a:r>
              <a:rPr lang="cs-CZ" dirty="0" smtClean="0"/>
              <a:t>MŠMT 5 let (2006-2011)</a:t>
            </a:r>
          </a:p>
          <a:p>
            <a:pPr lvl="1"/>
            <a:r>
              <a:rPr lang="cs-CZ" dirty="0" smtClean="0"/>
              <a:t>Cíle:</a:t>
            </a:r>
          </a:p>
          <a:p>
            <a:pPr lvl="2"/>
            <a:r>
              <a:rPr lang="cs-CZ" dirty="0" smtClean="0"/>
              <a:t>Automatické titulkování TV pořadů</a:t>
            </a:r>
          </a:p>
          <a:p>
            <a:pPr lvl="2"/>
            <a:r>
              <a:rPr lang="cs-CZ" dirty="0" smtClean="0"/>
              <a:t>Čtení titulků počítačovou syntézou</a:t>
            </a:r>
          </a:p>
          <a:p>
            <a:pPr lvl="1"/>
            <a:r>
              <a:rPr lang="cs-CZ" dirty="0"/>
              <a:t>F</a:t>
            </a:r>
            <a:r>
              <a:rPr lang="cs-CZ" dirty="0" smtClean="0"/>
              <a:t>inanční spoluúčast ČT </a:t>
            </a:r>
            <a:r>
              <a:rPr lang="cs-CZ" dirty="0"/>
              <a:t>(</a:t>
            </a:r>
            <a:r>
              <a:rPr lang="cs-CZ" dirty="0" smtClean="0"/>
              <a:t>20 </a:t>
            </a:r>
            <a:r>
              <a:rPr lang="en-US" dirty="0" smtClean="0"/>
              <a:t>%</a:t>
            </a:r>
            <a:r>
              <a:rPr lang="cs-CZ" dirty="0" smtClean="0"/>
              <a:t>)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/>
          <p:cNvSpPr txBox="1"/>
          <p:nvPr/>
        </p:nvSpPr>
        <p:spPr>
          <a:xfrm>
            <a:off x="5724128" y="3302982"/>
            <a:ext cx="288032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Automatické titulkování TV </a:t>
            </a:r>
            <a:r>
              <a:rPr lang="cs-CZ" sz="3200" dirty="0" smtClean="0"/>
              <a:t>pořadů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Přímé titulkování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Stínový řečník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93007"/>
              </p:ext>
            </p:extLst>
          </p:nvPr>
        </p:nvGraphicFramePr>
        <p:xfrm>
          <a:off x="4559051" y="2121470"/>
          <a:ext cx="4189413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Obrázek" r:id="rId3" imgW="2790360" imgH="919440" progId="Word.Picture.8">
                  <p:embed/>
                </p:oleObj>
              </mc:Choice>
              <mc:Fallback>
                <p:oleObj name="Obrázek" r:id="rId3" imgW="2790360" imgH="9194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051" y="2121470"/>
                        <a:ext cx="4189413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55" descr="MPj040950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1844675"/>
            <a:ext cx="1728787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732540"/>
              </p:ext>
            </p:extLst>
          </p:nvPr>
        </p:nvGraphicFramePr>
        <p:xfrm>
          <a:off x="3057525" y="4149948"/>
          <a:ext cx="552132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Obrázek" r:id="rId6" imgW="3690000" imgH="1009800" progId="Word.Picture.8">
                  <p:embed/>
                </p:oleObj>
              </mc:Choice>
              <mc:Fallback>
                <p:oleObj name="Obrázek" r:id="rId6" imgW="3690000" imgH="1009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4149948"/>
                        <a:ext cx="5521325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53" descr="MPj0410143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7" y="4076352"/>
            <a:ext cx="10255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7" descr="MPj040950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4057650"/>
            <a:ext cx="1728787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9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Automatické titulkování </a:t>
            </a:r>
            <a:r>
              <a:rPr lang="cs-CZ" dirty="0" smtClean="0">
                <a:solidFill>
                  <a:schemeClr val="tx2"/>
                </a:solidFill>
              </a:rPr>
              <a:t>– </a:t>
            </a:r>
            <a:r>
              <a:rPr lang="cs-CZ" dirty="0">
                <a:solidFill>
                  <a:schemeClr val="tx2"/>
                </a:solidFill>
              </a:rPr>
              <a:t>současný stav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Titulkování pořadů: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Záznam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jednání schůze PS 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PČR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Otázky Václava Moravce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Hyde park (experimentálně)</a:t>
            </a:r>
          </a:p>
          <a:p>
            <a:pPr marL="0" indent="0">
              <a:lnSpc>
                <a:spcPct val="80000"/>
              </a:lnSpc>
              <a:buNone/>
            </a:pPr>
            <a:endParaRPr lang="cs-CZ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dirty="0" smtClean="0"/>
              <a:t>(teletextová stránka 888)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tx1"/>
                </a:solidFill>
              </a:rPr>
              <a:t>Záznam z jednání schůze PS </a:t>
            </a:r>
            <a:r>
              <a:rPr lang="cs-CZ" sz="3200" dirty="0" smtClean="0">
                <a:solidFill>
                  <a:schemeClr val="tx1"/>
                </a:solidFill>
              </a:rPr>
              <a:t>PČR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9524" y="1600200"/>
            <a:ext cx="5452715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Přímé titulkování</a:t>
            </a:r>
          </a:p>
          <a:p>
            <a:r>
              <a:rPr lang="cs-CZ" dirty="0" smtClean="0"/>
              <a:t>Z</a:t>
            </a:r>
            <a:r>
              <a:rPr lang="cs-CZ" sz="2800" dirty="0" smtClean="0">
                <a:ea typeface="+mn-ea"/>
                <a:cs typeface="+mn-cs"/>
              </a:rPr>
              <a:t>poždění - důvody:</a:t>
            </a:r>
          </a:p>
          <a:p>
            <a:pPr lvl="1"/>
            <a:r>
              <a:rPr lang="cs-CZ" sz="2400" dirty="0" smtClean="0">
                <a:ea typeface="+mn-ea"/>
                <a:cs typeface="+mn-cs"/>
              </a:rPr>
              <a:t>„</a:t>
            </a:r>
            <a:r>
              <a:rPr lang="cs-CZ" sz="2400" dirty="0">
                <a:ea typeface="+mn-ea"/>
                <a:cs typeface="+mn-cs"/>
              </a:rPr>
              <a:t>usazení“ posledního slova daného </a:t>
            </a:r>
            <a:r>
              <a:rPr lang="cs-CZ" sz="2400" dirty="0" smtClean="0">
                <a:ea typeface="+mn-ea"/>
                <a:cs typeface="+mn-cs"/>
              </a:rPr>
              <a:t>titulku</a:t>
            </a:r>
          </a:p>
          <a:p>
            <a:pPr lvl="1"/>
            <a:r>
              <a:rPr lang="cs-CZ" dirty="0">
                <a:ea typeface="+mn-ea"/>
                <a:cs typeface="+mn-cs"/>
              </a:rPr>
              <a:t>vkládání titulku do </a:t>
            </a:r>
            <a:r>
              <a:rPr lang="cs-CZ" dirty="0" smtClean="0">
                <a:ea typeface="+mn-ea"/>
                <a:cs typeface="+mn-cs"/>
              </a:rPr>
              <a:t>obrazu v ČT</a:t>
            </a:r>
            <a:endParaRPr lang="cs-CZ" dirty="0">
              <a:ea typeface="+mn-ea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5</a:t>
            </a:fld>
            <a:endParaRPr lang="en-US"/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379686" y="1484784"/>
            <a:ext cx="6216650" cy="1658938"/>
            <a:chOff x="1426" y="1207"/>
            <a:chExt cx="3916" cy="1045"/>
          </a:xfrm>
        </p:grpSpPr>
        <p:graphicFrame>
          <p:nvGraphicFramePr>
            <p:cNvPr id="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1003225"/>
                </p:ext>
              </p:extLst>
            </p:nvPr>
          </p:nvGraphicFramePr>
          <p:xfrm>
            <a:off x="1426" y="1212"/>
            <a:ext cx="3916" cy="1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Picture" r:id="rId3" imgW="4140360" imgH="1099800" progId="Word.Picture.8">
                    <p:embed/>
                  </p:oleObj>
                </mc:Choice>
                <mc:Fallback>
                  <p:oleObj name="Picture" r:id="rId3" imgW="4140360" imgH="109980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6" y="1212"/>
                          <a:ext cx="3916" cy="1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8" descr="MPj0409507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1207"/>
              <a:ext cx="1089" cy="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70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tx1"/>
                </a:solidFill>
              </a:rPr>
              <a:t>Záznam z jednání schůze PS </a:t>
            </a:r>
            <a:r>
              <a:rPr lang="cs-CZ" sz="3200" dirty="0" smtClean="0">
                <a:solidFill>
                  <a:schemeClr val="tx1"/>
                </a:solidFill>
              </a:rPr>
              <a:t>PČR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ČT24</a:t>
            </a:r>
          </a:p>
          <a:p>
            <a:r>
              <a:rPr lang="cs-CZ" dirty="0" smtClean="0"/>
              <a:t>26.11. 2008</a:t>
            </a:r>
          </a:p>
          <a:p>
            <a:pPr lvl="1"/>
            <a:r>
              <a:rPr lang="cs-CZ" dirty="0" smtClean="0"/>
              <a:t>1. pokusné vysílání</a:t>
            </a:r>
          </a:p>
          <a:p>
            <a:r>
              <a:rPr lang="cs-CZ" dirty="0" smtClean="0"/>
              <a:t>2009 – 2012</a:t>
            </a:r>
          </a:p>
          <a:p>
            <a:pPr lvl="1">
              <a:lnSpc>
                <a:spcPct val="80000"/>
              </a:lnSpc>
            </a:pPr>
            <a:r>
              <a:rPr lang="cs-CZ" dirty="0"/>
              <a:t>pravidelné </a:t>
            </a:r>
            <a:r>
              <a:rPr lang="cs-CZ" dirty="0" smtClean="0"/>
              <a:t>vysílání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cs-CZ" dirty="0" err="1" smtClean="0"/>
              <a:t>d</a:t>
            </a:r>
            <a:r>
              <a:rPr lang="en-US" dirty="0" err="1" smtClean="0"/>
              <a:t>osud</a:t>
            </a:r>
            <a:r>
              <a:rPr lang="en-US" dirty="0" smtClean="0"/>
              <a:t> </a:t>
            </a:r>
            <a:r>
              <a:rPr lang="cs-CZ" dirty="0" smtClean="0"/>
              <a:t>titulkováno </a:t>
            </a:r>
            <a:r>
              <a:rPr lang="en-US" dirty="0" smtClean="0"/>
              <a:t>v</a:t>
            </a:r>
            <a:r>
              <a:rPr lang="cs-CZ" dirty="0" err="1" smtClean="0"/>
              <a:t>íce</a:t>
            </a:r>
            <a:r>
              <a:rPr lang="cs-CZ" dirty="0" smtClean="0"/>
              <a:t> než</a:t>
            </a:r>
            <a:r>
              <a:rPr lang="en-US" dirty="0" smtClean="0"/>
              <a:t> </a:t>
            </a:r>
            <a:r>
              <a:rPr lang="cs-CZ" dirty="0" smtClean="0"/>
              <a:t>6</a:t>
            </a:r>
            <a:r>
              <a:rPr lang="en-US" dirty="0" smtClean="0"/>
              <a:t>00 </a:t>
            </a:r>
            <a:r>
              <a:rPr lang="en-US" dirty="0" err="1" smtClean="0"/>
              <a:t>hod</a:t>
            </a:r>
            <a:r>
              <a:rPr lang="en-US" dirty="0" smtClean="0"/>
              <a:t>.</a:t>
            </a:r>
            <a:endParaRPr lang="cs-CZ" dirty="0"/>
          </a:p>
          <a:p>
            <a:pPr lvl="1">
              <a:lnSpc>
                <a:spcPct val="80000"/>
              </a:lnSpc>
            </a:pPr>
            <a:r>
              <a:rPr lang="cs-CZ" dirty="0"/>
              <a:t>vždy, když zasedá PS ČR, se v noci vysílá záznam:</a:t>
            </a:r>
          </a:p>
          <a:p>
            <a:pPr lvl="2">
              <a:lnSpc>
                <a:spcPct val="80000"/>
              </a:lnSpc>
            </a:pPr>
            <a:r>
              <a:rPr lang="cs-CZ" dirty="0" smtClean="0"/>
              <a:t>v pracovní den: 1.05 – do konce (cca 4:00)</a:t>
            </a:r>
          </a:p>
          <a:p>
            <a:pPr lvl="2">
              <a:lnSpc>
                <a:spcPct val="80000"/>
              </a:lnSpc>
            </a:pPr>
            <a:r>
              <a:rPr lang="cs-CZ" dirty="0" smtClean="0"/>
              <a:t>v sobotu: 0.15 – do konce (cca 4:00).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724128" y="3302982"/>
            <a:ext cx="288032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Václava Moravce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9524" y="1600200"/>
            <a:ext cx="6388819" cy="4525963"/>
          </a:xfrm>
        </p:spPr>
        <p:txBody>
          <a:bodyPr/>
          <a:lstStyle/>
          <a:p>
            <a:r>
              <a:rPr lang="cs-CZ" dirty="0" smtClean="0"/>
              <a:t>Stínový řečník</a:t>
            </a:r>
          </a:p>
          <a:p>
            <a:r>
              <a:rPr lang="cs-CZ" dirty="0" smtClean="0"/>
              <a:t>ČT24</a:t>
            </a:r>
          </a:p>
          <a:p>
            <a:r>
              <a:rPr lang="cs-CZ" dirty="0" smtClean="0"/>
              <a:t>2011 – experimentální vysílání</a:t>
            </a:r>
          </a:p>
          <a:p>
            <a:r>
              <a:rPr lang="cs-CZ" dirty="0" smtClean="0"/>
              <a:t>2012 – pravidelné vysílání</a:t>
            </a:r>
          </a:p>
          <a:p>
            <a:pPr marL="800100" lvl="3" indent="-342900"/>
            <a:r>
              <a:rPr lang="cs-CZ" dirty="0"/>
              <a:t>p</a:t>
            </a:r>
            <a:r>
              <a:rPr lang="cs-CZ" dirty="0" smtClean="0"/>
              <a:t>řes 2</a:t>
            </a:r>
            <a:r>
              <a:rPr lang="en-US" dirty="0" smtClean="0"/>
              <a:t>0 </a:t>
            </a:r>
            <a:r>
              <a:rPr lang="en-US" dirty="0" err="1" smtClean="0"/>
              <a:t>hod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7</a:t>
            </a:fld>
            <a:endParaRPr lang="en-US"/>
          </a:p>
        </p:txBody>
      </p:sp>
      <p:pic>
        <p:nvPicPr>
          <p:cNvPr id="7" name="Obrázek 6" descr="C:\Users\Muller\Documents\LM\články\INSPO\OVM.wmv_snapshot_00.42_[2012.02.25_19.17.3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3699088"/>
            <a:ext cx="4892040" cy="2682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Hyde park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Stínový řečník</a:t>
            </a:r>
          </a:p>
          <a:p>
            <a:r>
              <a:rPr lang="cs-CZ" dirty="0" smtClean="0"/>
              <a:t>ČT24</a:t>
            </a:r>
          </a:p>
          <a:p>
            <a:r>
              <a:rPr lang="cs-CZ" dirty="0" smtClean="0"/>
              <a:t>2012 – experimentální vysílání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724128" y="3302982"/>
            <a:ext cx="288032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Stínový řečník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>
                <a:solidFill>
                  <a:schemeClr val="tx1"/>
                </a:solidFill>
              </a:rPr>
              <a:t>Poslouchá </a:t>
            </a:r>
            <a:r>
              <a:rPr lang="cs-CZ" sz="2400" dirty="0" smtClean="0">
                <a:solidFill>
                  <a:schemeClr val="tx1"/>
                </a:solidFill>
              </a:rPr>
              <a:t>stopu pořadu</a:t>
            </a:r>
            <a:endParaRPr lang="cs-CZ" sz="2400" dirty="0">
              <a:solidFill>
                <a:schemeClr val="tx1"/>
              </a:solidFill>
            </a:endParaRPr>
          </a:p>
          <a:p>
            <a:pPr lvl="0"/>
            <a:r>
              <a:rPr lang="cs-CZ" sz="2400" dirty="0">
                <a:solidFill>
                  <a:schemeClr val="tx1"/>
                </a:solidFill>
              </a:rPr>
              <a:t>Diktuje do </a:t>
            </a:r>
            <a:r>
              <a:rPr lang="cs-CZ" sz="2400" dirty="0" smtClean="0">
                <a:solidFill>
                  <a:schemeClr val="tx1"/>
                </a:solidFill>
              </a:rPr>
              <a:t>počítače</a:t>
            </a:r>
            <a:endParaRPr lang="cs-CZ" sz="2400" dirty="0" smtClean="0"/>
          </a:p>
          <a:p>
            <a:pPr lvl="0"/>
            <a:r>
              <a:rPr lang="cs-CZ" sz="2400" dirty="0" smtClean="0">
                <a:solidFill>
                  <a:schemeClr val="tx1"/>
                </a:solidFill>
              </a:rPr>
              <a:t>Vybírá </a:t>
            </a:r>
            <a:r>
              <a:rPr lang="cs-CZ" sz="2400" dirty="0">
                <a:solidFill>
                  <a:schemeClr val="tx1"/>
                </a:solidFill>
              </a:rPr>
              <a:t>řeč hlavního </a:t>
            </a:r>
            <a:r>
              <a:rPr lang="cs-CZ" sz="2400" dirty="0" smtClean="0">
                <a:solidFill>
                  <a:schemeClr val="tx1"/>
                </a:solidFill>
              </a:rPr>
              <a:t>řečníka</a:t>
            </a:r>
          </a:p>
          <a:p>
            <a:r>
              <a:rPr lang="cs-CZ" sz="2400" dirty="0" smtClean="0"/>
              <a:t>Indikuje </a:t>
            </a:r>
            <a:r>
              <a:rPr lang="cs-CZ" sz="2400" dirty="0" smtClean="0">
                <a:solidFill>
                  <a:schemeClr val="tx1"/>
                </a:solidFill>
              </a:rPr>
              <a:t>změnu řečníka</a:t>
            </a:r>
          </a:p>
          <a:p>
            <a:pPr lvl="0"/>
            <a:r>
              <a:rPr lang="cs-CZ" sz="2400" dirty="0" smtClean="0">
                <a:solidFill>
                  <a:schemeClr val="tx1"/>
                </a:solidFill>
              </a:rPr>
              <a:t>Koriguje mluvu řečníka  </a:t>
            </a:r>
            <a:endParaRPr lang="cs-CZ" sz="2400" dirty="0">
              <a:solidFill>
                <a:schemeClr val="tx1"/>
              </a:solidFill>
            </a:endParaRPr>
          </a:p>
          <a:p>
            <a:pPr lvl="0"/>
            <a:r>
              <a:rPr lang="cs-CZ" sz="2400" dirty="0" smtClean="0">
                <a:solidFill>
                  <a:schemeClr val="tx1"/>
                </a:solidFill>
              </a:rPr>
              <a:t>Zadává interpunkci</a:t>
            </a:r>
            <a:endParaRPr lang="cs-CZ" sz="2400" dirty="0">
              <a:solidFill>
                <a:schemeClr val="tx1"/>
              </a:solidFill>
            </a:endParaRPr>
          </a:p>
          <a:p>
            <a:pPr lvl="0"/>
            <a:r>
              <a:rPr lang="cs-CZ" sz="2400" dirty="0" smtClean="0">
                <a:solidFill>
                  <a:schemeClr val="tx1"/>
                </a:solidFill>
              </a:rPr>
              <a:t>Opravuje text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Přidává nová slova</a:t>
            </a:r>
          </a:p>
          <a:p>
            <a:pPr marL="0" indent="0">
              <a:buNone/>
            </a:pPr>
            <a:r>
              <a:rPr lang="cs-CZ" sz="2400" dirty="0" smtClean="0"/>
              <a:t>    </a:t>
            </a:r>
            <a:r>
              <a:rPr lang="cs-CZ" sz="2400" dirty="0" smtClean="0">
                <a:solidFill>
                  <a:schemeClr val="tx1"/>
                </a:solidFill>
              </a:rPr>
              <a:t>do slovníku</a:t>
            </a:r>
          </a:p>
          <a:p>
            <a:pPr marL="0" lvl="0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17.3.2012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INSPO 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9</a:t>
            </a:fld>
            <a:endParaRPr lang="en-US"/>
          </a:p>
        </p:txBody>
      </p:sp>
      <p:pic>
        <p:nvPicPr>
          <p:cNvPr id="7" name="Obrázek 6" descr="C:\Users\Muller\Documents\LM\články\INSPO\P104029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456384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2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ck of books design templat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ystému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ck of books design templat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ystému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ck of books design templat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ystému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ck of books design templat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ystému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207</TotalTime>
  <Words>349</Words>
  <Application>Microsoft Office PowerPoint</Application>
  <PresentationFormat>Předvádění na obrazovce (4:3)</PresentationFormat>
  <Paragraphs>145</Paragraphs>
  <Slides>12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4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Stack of books design template</vt:lpstr>
      <vt:lpstr>1_Stack of books design template</vt:lpstr>
      <vt:lpstr>2_Stack of books design template</vt:lpstr>
      <vt:lpstr>3_Stack of books design template</vt:lpstr>
      <vt:lpstr>Obrázek</vt:lpstr>
      <vt:lpstr>Picture</vt:lpstr>
      <vt:lpstr>Automatické titulkování živých pořadů České televize – současný stav a výhled do budoucna</vt:lpstr>
      <vt:lpstr>Projekt ELJABR</vt:lpstr>
      <vt:lpstr>Automatické titulkování TV pořadů</vt:lpstr>
      <vt:lpstr>Automatické titulkování – současný stav</vt:lpstr>
      <vt:lpstr>Záznam z jednání schůze PS PČR</vt:lpstr>
      <vt:lpstr>Záznam z jednání schůze PS PČR</vt:lpstr>
      <vt:lpstr>Otázky Václava Moravce</vt:lpstr>
      <vt:lpstr>Hyde park</vt:lpstr>
      <vt:lpstr>Stínový řečník</vt:lpstr>
      <vt:lpstr>Trenažér stínového řečníka</vt:lpstr>
      <vt:lpstr>Automatické titulkování - plány</vt:lpstr>
      <vt:lpstr>Poděkování</vt:lpstr>
    </vt:vector>
  </TitlesOfParts>
  <Company>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LM</dc:creator>
  <cp:lastModifiedBy>jarozima</cp:lastModifiedBy>
  <cp:revision>57</cp:revision>
  <dcterms:created xsi:type="dcterms:W3CDTF">2012-02-26T12:49:17Z</dcterms:created>
  <dcterms:modified xsi:type="dcterms:W3CDTF">2012-04-09T09:48:58Z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