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Upravte štýl predlohy podnadpisov</a:t>
            </a:r>
            <a:endParaRPr kumimoji="0" lang="en-US"/>
          </a:p>
        </p:txBody>
      </p:sp>
      <p:sp>
        <p:nvSpPr>
          <p:cNvPr id="16" name="Zástupný symbol dátumu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47483-8384-4EC3-A4DD-B1CB4A6BFCBA}" type="datetimeFigureOut">
              <a:rPr lang="sk-SK" smtClean="0"/>
              <a:t>9. 4. 2012</a:t>
            </a:fld>
            <a:endParaRPr lang="sk-SK"/>
          </a:p>
        </p:txBody>
      </p:sp>
      <p:sp>
        <p:nvSpPr>
          <p:cNvPr id="2" name="Zástupný symbol päty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5" name="Zástupný symbol čísla snímky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08385D6-A0B8-4388-97FF-E29E34208E51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47483-8384-4EC3-A4DD-B1CB4A6BFCBA}" type="datetimeFigureOut">
              <a:rPr lang="sk-SK" smtClean="0"/>
              <a:t>9. 4. 2012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385D6-A0B8-4388-97FF-E29E34208E51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47483-8384-4EC3-A4DD-B1CB4A6BFCBA}" type="datetimeFigureOut">
              <a:rPr lang="sk-SK" smtClean="0"/>
              <a:t>9. 4. 2012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385D6-A0B8-4388-97FF-E29E34208E51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27" name="Zástupný symbol obsah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5" name="Zástupný symbol dátum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47483-8384-4EC3-A4DD-B1CB4A6BFCBA}" type="datetimeFigureOut">
              <a:rPr lang="sk-SK" smtClean="0"/>
              <a:t>9. 4. 2012</a:t>
            </a:fld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sk-SK"/>
          </a:p>
        </p:txBody>
      </p:sp>
      <p:sp>
        <p:nvSpPr>
          <p:cNvPr id="16" name="Zástupný symbol čísla snímky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08385D6-A0B8-4388-97FF-E29E34208E51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textu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19" name="Zástupný symbol dátumu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47483-8384-4EC3-A4DD-B1CB4A6BFCBA}" type="datetimeFigureOut">
              <a:rPr lang="sk-SK" smtClean="0"/>
              <a:t>9. 4. 2012</a:t>
            </a:fld>
            <a:endParaRPr lang="sk-SK"/>
          </a:p>
        </p:txBody>
      </p:sp>
      <p:sp>
        <p:nvSpPr>
          <p:cNvPr id="11" name="Zástupný symbol päty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6" name="Zástupný symbol čísla snímky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385D6-A0B8-4388-97FF-E29E34208E51}" type="slidenum">
              <a:rPr lang="sk-SK" smtClean="0"/>
              <a:t>‹#›</a:t>
            </a:fld>
            <a:endParaRPr lang="sk-SK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14" name="Zástupný symbol obsah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1" name="Zástupný symbol dátumu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47483-8384-4EC3-A4DD-B1CB4A6BFCBA}" type="datetimeFigureOut">
              <a:rPr lang="sk-SK" smtClean="0"/>
              <a:t>9. 4. 2012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1" name="Zástupný symbol čísla snímky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385D6-A0B8-4388-97FF-E29E34208E51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25" name="Zástupný symbol textu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8" name="Zástupný symbol obsah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47483-8384-4EC3-A4DD-B1CB4A6BFCBA}" type="datetimeFigureOut">
              <a:rPr lang="sk-SK" smtClean="0"/>
              <a:t>9. 4. 2012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08385D6-A0B8-4388-97FF-E29E34208E51}" type="slidenum">
              <a:rPr lang="sk-SK" smtClean="0"/>
              <a:t>‹#›</a:t>
            </a:fld>
            <a:endParaRPr lang="sk-SK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12" name="Zástupný symbol dátum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47483-8384-4EC3-A4DD-B1CB4A6BFCBA}" type="datetimeFigureOut">
              <a:rPr lang="sk-SK" smtClean="0"/>
              <a:t>9. 4. 2012</a:t>
            </a:fld>
            <a:endParaRPr lang="sk-SK"/>
          </a:p>
        </p:txBody>
      </p:sp>
      <p:sp>
        <p:nvSpPr>
          <p:cNvPr id="21" name="Zástupný symbol päty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385D6-A0B8-4388-97FF-E29E34208E51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47483-8384-4EC3-A4DD-B1CB4A6BFCBA}" type="datetimeFigureOut">
              <a:rPr lang="sk-SK" smtClean="0"/>
              <a:t>9. 4. 2012</a:t>
            </a:fld>
            <a:endParaRPr lang="sk-SK"/>
          </a:p>
        </p:txBody>
      </p:sp>
      <p:sp>
        <p:nvSpPr>
          <p:cNvPr id="24" name="Zástupný symbol päty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385D6-A0B8-4388-97FF-E29E34208E51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vná spojnic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26" name="Zástupný symbol textu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14" name="Zástupný symbol obsah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5" name="Zástupný symbol dátum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47483-8384-4EC3-A4DD-B1CB4A6BFCBA}" type="datetimeFigureOut">
              <a:rPr lang="sk-SK" smtClean="0"/>
              <a:t>9. 4. 2012</a:t>
            </a:fld>
            <a:endParaRPr lang="sk-SK"/>
          </a:p>
        </p:txBody>
      </p:sp>
      <p:sp>
        <p:nvSpPr>
          <p:cNvPr id="29" name="Zástupný symbol päty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385D6-A0B8-4388-97FF-E29E34208E51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obrázka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47483-8384-4EC3-A4DD-B1CB4A6BFCBA}" type="datetimeFigureOut">
              <a:rPr lang="sk-SK" smtClean="0"/>
              <a:t>9. 4. 2012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1" name="Zástupný symbol čísla snímky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385D6-A0B8-4388-97FF-E29E34208E51}" type="slidenum">
              <a:rPr lang="sk-SK" smtClean="0"/>
              <a:t>‹#›</a:t>
            </a:fld>
            <a:endParaRPr lang="sk-SK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26" name="Zástupný symbol textu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textu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Upravte štýl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1" name="Zástupný symbol dátumu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7847483-8384-4EC3-A4DD-B1CB4A6BFCBA}" type="datetimeFigureOut">
              <a:rPr lang="sk-SK" smtClean="0"/>
              <a:t>9. 4. 2012</a:t>
            </a:fld>
            <a:endParaRPr lang="sk-SK"/>
          </a:p>
        </p:txBody>
      </p:sp>
      <p:sp>
        <p:nvSpPr>
          <p:cNvPr id="28" name="Zástupný symbol päty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08385D6-A0B8-4388-97FF-E29E34208E51}" type="slidenum">
              <a:rPr lang="sk-SK" smtClean="0"/>
              <a:t>‹#›</a:t>
            </a:fld>
            <a:endParaRPr lang="sk-SK"/>
          </a:p>
        </p:txBody>
      </p:sp>
      <p:sp>
        <p:nvSpPr>
          <p:cNvPr id="10" name="Zástupný symbol nadpisu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ovná spojnic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81000" y="4869160"/>
            <a:ext cx="8458200" cy="1206626"/>
          </a:xfrm>
        </p:spPr>
        <p:txBody>
          <a:bodyPr>
            <a:normAutofit/>
          </a:bodyPr>
          <a:lstStyle/>
          <a:p>
            <a:r>
              <a:rPr lang="sk-SK" b="1" dirty="0" smtClean="0"/>
              <a:t>QUO VADIS, </a:t>
            </a:r>
            <a:br>
              <a:rPr lang="sk-SK" b="1" dirty="0" smtClean="0"/>
            </a:br>
            <a:r>
              <a:rPr lang="sk-SK" b="1" dirty="0" smtClean="0"/>
              <a:t>SKRYTÉ TITULKY NA SLOVENSKU?</a:t>
            </a:r>
            <a:endParaRPr lang="sk-SK" b="1" dirty="0"/>
          </a:p>
        </p:txBody>
      </p:sp>
    </p:spTree>
    <p:extLst>
      <p:ext uri="{BB962C8B-B14F-4D97-AF65-F5344CB8AC3E}">
        <p14:creationId xmlns:p14="http://schemas.microsoft.com/office/powerpoint/2010/main" val="1294494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b="1" dirty="0" smtClean="0"/>
              <a:t>QUO VADIS, </a:t>
            </a:r>
            <a:br>
              <a:rPr lang="sk-SK" b="1" dirty="0" smtClean="0"/>
            </a:br>
            <a:r>
              <a:rPr lang="sk-SK" b="1" dirty="0" smtClean="0"/>
              <a:t>SKRYTÉ TITULKY NA SLOVENSKU?</a:t>
            </a:r>
            <a:endParaRPr lang="sk-SK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81000" y="692696"/>
            <a:ext cx="8458200" cy="4107904"/>
          </a:xfrm>
        </p:spPr>
        <p:txBody>
          <a:bodyPr>
            <a:normAutofit fontScale="85000" lnSpcReduction="10000"/>
          </a:bodyPr>
          <a:lstStyle/>
          <a:p>
            <a:r>
              <a:rPr lang="sk-SK" b="1" dirty="0">
                <a:latin typeface="Arial" pitchFamily="34" charset="0"/>
                <a:cs typeface="Arial" pitchFamily="34" charset="0"/>
              </a:rPr>
              <a:t>Závery</a:t>
            </a:r>
            <a:endParaRPr lang="sk-SK" dirty="0">
              <a:latin typeface="Arial" pitchFamily="34" charset="0"/>
              <a:cs typeface="Arial" pitchFamily="34" charset="0"/>
            </a:endParaRPr>
          </a:p>
          <a:p>
            <a:r>
              <a:rPr lang="sk-SK" dirty="0">
                <a:latin typeface="Arial" pitchFamily="34" charset="0"/>
                <a:cs typeface="Arial" pitchFamily="34" charset="0"/>
              </a:rPr>
              <a:t> </a:t>
            </a:r>
          </a:p>
          <a:p>
            <a:pPr algn="ctr"/>
            <a:r>
              <a:rPr lang="sk-SK" dirty="0">
                <a:latin typeface="Arial" pitchFamily="34" charset="0"/>
                <a:cs typeface="Arial" pitchFamily="34" charset="0"/>
              </a:rPr>
              <a:t>Vychádzame z predpokladu, že podobná situácia je aj v 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Českej republike</a:t>
            </a:r>
            <a:r>
              <a:rPr lang="sk-SK" dirty="0">
                <a:latin typeface="Arial" pitchFamily="34" charset="0"/>
                <a:cs typeface="Arial" pitchFamily="34" charset="0"/>
              </a:rPr>
              <a:t>, čo spôsobuje  a môže aj naďalej spôsobovať nemalé starosti v postavení ST voči inštitúciám, ktorých sa ST týkajú. To má za následok: 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sk-SK" dirty="0">
                <a:latin typeface="Arial" pitchFamily="34" charset="0"/>
                <a:cs typeface="Arial" pitchFamily="34" charset="0"/>
              </a:rPr>
              <a:t>nedostatočnú pripravenosť vysielania ST na nových technológiách,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sk-SK" dirty="0">
                <a:latin typeface="Arial" pitchFamily="34" charset="0"/>
                <a:cs typeface="Arial" pitchFamily="34" charset="0"/>
              </a:rPr>
              <a:t>nejednotnosť pri tvorbe ST s ohľadom na potreby osôb s postihnutím sluchu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sk-SK" dirty="0">
                <a:latin typeface="Arial" pitchFamily="34" charset="0"/>
                <a:cs typeface="Arial" pitchFamily="34" charset="0"/>
              </a:rPr>
              <a:t>výrobu ST nekompetentnými osobami, 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sk-SK" dirty="0">
                <a:latin typeface="Arial" pitchFamily="34" charset="0"/>
                <a:cs typeface="Arial" pitchFamily="34" charset="0"/>
              </a:rPr>
              <a:t>problémy s legislatívou,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sk-SK" dirty="0">
                <a:latin typeface="Arial" pitchFamily="34" charset="0"/>
                <a:cs typeface="Arial" pitchFamily="34" charset="0"/>
              </a:rPr>
              <a:t>problémy s dodržiavaním zákona, týkajúce sa množstva a spôsobu vysielania titulkov pre osoby s postihnutím sluchu.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2276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b="1" dirty="0" smtClean="0"/>
              <a:t>QUO VADIS, </a:t>
            </a:r>
            <a:br>
              <a:rPr lang="sk-SK" b="1" dirty="0" smtClean="0"/>
            </a:br>
            <a:r>
              <a:rPr lang="sk-SK" b="1" dirty="0" smtClean="0"/>
              <a:t>SKRYTÉ TITULKY NA SLOVENSKU?</a:t>
            </a:r>
            <a:endParaRPr lang="sk-SK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81000" y="692696"/>
            <a:ext cx="8458200" cy="4107904"/>
          </a:xfrm>
        </p:spPr>
        <p:txBody>
          <a:bodyPr>
            <a:normAutofit fontScale="92500" lnSpcReduction="10000"/>
          </a:bodyPr>
          <a:lstStyle/>
          <a:p>
            <a:r>
              <a:rPr lang="sk-SK" dirty="0">
                <a:latin typeface="Arial" pitchFamily="34" charset="0"/>
                <a:cs typeface="Arial" pitchFamily="34" charset="0"/>
              </a:rPr>
              <a:t>Sme toho názoru, že prichádza čas, kedy činnosti ľudí zodpovedných za skryté titulky (rozvoj metodiky, kontrola kvality, školenia) by už mala byť priznaná aj štátom a inštitúciami akceptovateľná odbornosť a autorita, ktorá by mala váhu: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sk-SK" dirty="0">
                <a:latin typeface="Arial" pitchFamily="34" charset="0"/>
                <a:cs typeface="Arial" pitchFamily="34" charset="0"/>
              </a:rPr>
              <a:t>voči televíziám, 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sk-SK" dirty="0">
                <a:latin typeface="Arial" pitchFamily="34" charset="0"/>
                <a:cs typeface="Arial" pitchFamily="34" charset="0"/>
              </a:rPr>
              <a:t>voči poskytovateľom vysielania,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sk-SK" dirty="0">
                <a:latin typeface="Arial" pitchFamily="34" charset="0"/>
                <a:cs typeface="Arial" pitchFamily="34" charset="0"/>
              </a:rPr>
              <a:t>voči osobám, ktoré sa venujú výrobe skrytých titulkov, aby výroba sa viedla podľa stanovených kritérií, 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sk-SK" dirty="0">
                <a:latin typeface="Arial" pitchFamily="34" charset="0"/>
                <a:cs typeface="Arial" pitchFamily="34" charset="0"/>
              </a:rPr>
              <a:t>pri tvorbe zodpovedajúcej legislatívy,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sk-SK" dirty="0">
                <a:latin typeface="Arial" pitchFamily="34" charset="0"/>
                <a:cs typeface="Arial" pitchFamily="34" charset="0"/>
              </a:rPr>
              <a:t>voči Rade pre rozhlasové a televízne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vysielanie</a:t>
            </a:r>
            <a:r>
              <a:rPr lang="sk-SK" dirty="0">
                <a:latin typeface="Arial" pitchFamily="34" charset="0"/>
                <a:cs typeface="Arial" pitchFamily="34" charset="0"/>
              </a:rPr>
              <a:t>,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/>
            </a:r>
            <a:br>
              <a:rPr lang="sk-SK" dirty="0" smtClean="0">
                <a:latin typeface="Arial" pitchFamily="34" charset="0"/>
                <a:cs typeface="Arial" pitchFamily="34" charset="0"/>
              </a:rPr>
            </a:br>
            <a:r>
              <a:rPr lang="sk-SK" dirty="0" smtClean="0">
                <a:latin typeface="Arial" pitchFamily="34" charset="0"/>
                <a:cs typeface="Arial" pitchFamily="34" charset="0"/>
              </a:rPr>
              <a:t>Rade </a:t>
            </a:r>
            <a:r>
              <a:rPr lang="sk-SK" dirty="0">
                <a:latin typeface="Arial" pitchFamily="34" charset="0"/>
                <a:cs typeface="Arial" pitchFamily="34" charset="0"/>
              </a:rPr>
              <a:t>pre vysielanie a retransmisiu.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2276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b="1" dirty="0" smtClean="0"/>
              <a:t>QUO VADIS, </a:t>
            </a:r>
            <a:br>
              <a:rPr lang="sk-SK" b="1" dirty="0" smtClean="0"/>
            </a:br>
            <a:r>
              <a:rPr lang="sk-SK" b="1" dirty="0" smtClean="0"/>
              <a:t>SKRYTÉ TITULKY NA SLOVENSKU?</a:t>
            </a:r>
            <a:endParaRPr lang="sk-SK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42900" y="1341304"/>
            <a:ext cx="8458200" cy="1872208"/>
          </a:xfrm>
        </p:spPr>
        <p:txBody>
          <a:bodyPr/>
          <a:lstStyle/>
          <a:p>
            <a:pPr algn="ctr"/>
            <a:r>
              <a:rPr lang="sk-SK" dirty="0"/>
              <a:t>Cieľom tejto aktivity by bolo 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eliminovanie </a:t>
            </a:r>
            <a:r>
              <a:rPr lang="sk-SK" dirty="0"/>
              <a:t>vzniku spomenutých problémov. </a:t>
            </a:r>
            <a:endParaRPr lang="sk-SK" dirty="0" smtClean="0"/>
          </a:p>
          <a:p>
            <a:pPr algn="ctr"/>
            <a:endParaRPr lang="sk-SK" dirty="0"/>
          </a:p>
          <a:p>
            <a:endParaRPr lang="sk-SK" dirty="0"/>
          </a:p>
        </p:txBody>
      </p:sp>
      <p:sp>
        <p:nvSpPr>
          <p:cNvPr id="4" name="Obdĺžnik 3"/>
          <p:cNvSpPr/>
          <p:nvPr/>
        </p:nvSpPr>
        <p:spPr>
          <a:xfrm>
            <a:off x="2459178" y="3244334"/>
            <a:ext cx="42256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k-SK" sz="2400" b="1" dirty="0" smtClean="0">
                <a:latin typeface="Arial" pitchFamily="34" charset="0"/>
                <a:cs typeface="Arial" pitchFamily="34" charset="0"/>
              </a:rPr>
              <a:t>ĎAKUJEM ZA POZORNOSŤ</a:t>
            </a:r>
          </a:p>
        </p:txBody>
      </p:sp>
    </p:spTree>
    <p:extLst>
      <p:ext uri="{BB962C8B-B14F-4D97-AF65-F5344CB8AC3E}">
        <p14:creationId xmlns:p14="http://schemas.microsoft.com/office/powerpoint/2010/main" val="2022767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b="1" dirty="0" smtClean="0"/>
              <a:t>QUO VADIS, </a:t>
            </a:r>
            <a:br>
              <a:rPr lang="sk-SK" b="1" dirty="0" smtClean="0"/>
            </a:br>
            <a:r>
              <a:rPr lang="sk-SK" b="1" dirty="0" smtClean="0"/>
              <a:t>SKRYTÉ TITULKY NA SLOVENSKU?</a:t>
            </a:r>
            <a:endParaRPr lang="sk-SK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81000" y="692696"/>
            <a:ext cx="8458200" cy="2664296"/>
          </a:xfrm>
        </p:spPr>
        <p:txBody>
          <a:bodyPr/>
          <a:lstStyle/>
          <a:p>
            <a:pPr algn="ctr"/>
            <a:r>
              <a:rPr lang="sk-SK" b="1" dirty="0">
                <a:latin typeface="Arial" pitchFamily="34" charset="0"/>
                <a:cs typeface="Arial" pitchFamily="34" charset="0"/>
              </a:rPr>
              <a:t>Anna </a:t>
            </a:r>
            <a:r>
              <a:rPr lang="sk-SK" b="1" dirty="0" err="1">
                <a:latin typeface="Arial" pitchFamily="34" charset="0"/>
                <a:cs typeface="Arial" pitchFamily="34" charset="0"/>
              </a:rPr>
              <a:t>Bartalová</a:t>
            </a:r>
            <a:r>
              <a:rPr lang="sk-SK" b="1" dirty="0">
                <a:latin typeface="Arial" pitchFamily="34" charset="0"/>
                <a:cs typeface="Arial" pitchFamily="34" charset="0"/>
              </a:rPr>
              <a:t> a Martin </a:t>
            </a:r>
            <a:r>
              <a:rPr lang="sk-SK" b="1" dirty="0" err="1">
                <a:latin typeface="Arial" pitchFamily="34" charset="0"/>
                <a:cs typeface="Arial" pitchFamily="34" charset="0"/>
              </a:rPr>
              <a:t>Šauša</a:t>
            </a:r>
            <a:endParaRPr lang="sk-SK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sk-SK" dirty="0">
                <a:latin typeface="Arial" pitchFamily="34" charset="0"/>
                <a:cs typeface="Arial" pitchFamily="34" charset="0"/>
              </a:rPr>
              <a:t>Altop Service s.r.o., Partizánska 9, </a:t>
            </a:r>
            <a:endParaRPr lang="sk-SK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sk-SK" dirty="0" smtClean="0">
                <a:latin typeface="Arial" pitchFamily="34" charset="0"/>
                <a:cs typeface="Arial" pitchFamily="34" charset="0"/>
              </a:rPr>
              <a:t>914 51 Trenčianske </a:t>
            </a:r>
            <a:r>
              <a:rPr lang="sk-SK" dirty="0">
                <a:latin typeface="Arial" pitchFamily="34" charset="0"/>
                <a:cs typeface="Arial" pitchFamily="34" charset="0"/>
              </a:rPr>
              <a:t>Teplice, </a:t>
            </a:r>
            <a:endParaRPr lang="sk-SK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sk-SK" dirty="0" err="1" smtClean="0">
                <a:latin typeface="Arial" pitchFamily="34" charset="0"/>
                <a:cs typeface="Arial" pitchFamily="34" charset="0"/>
              </a:rPr>
              <a:t>m.sausa@altopservice.sk</a:t>
            </a:r>
            <a:endParaRPr lang="sk-SK" dirty="0">
              <a:latin typeface="Arial" pitchFamily="34" charset="0"/>
              <a:cs typeface="Arial" pitchFamily="34" charset="0"/>
            </a:endParaRP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0341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b="1" dirty="0" smtClean="0"/>
              <a:t>QUO VADIS, </a:t>
            </a:r>
            <a:br>
              <a:rPr lang="sk-SK" b="1" dirty="0" smtClean="0"/>
            </a:br>
            <a:r>
              <a:rPr lang="sk-SK" b="1" dirty="0" smtClean="0"/>
              <a:t>SKRYTÉ TITULKY NA SLOVENSKU?</a:t>
            </a:r>
            <a:endParaRPr lang="sk-SK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81000" y="692696"/>
            <a:ext cx="8458200" cy="3600400"/>
          </a:xfrm>
        </p:spPr>
        <p:txBody>
          <a:bodyPr/>
          <a:lstStyle/>
          <a:p>
            <a:r>
              <a:rPr lang="sk-SK" i="1" dirty="0"/>
              <a:t>Výroba skrytých titulkov na Slovensku síce existuje, </a:t>
            </a:r>
            <a:r>
              <a:rPr lang="sk-SK" i="1" dirty="0" smtClean="0"/>
              <a:t/>
            </a:r>
            <a:br>
              <a:rPr lang="sk-SK" i="1" dirty="0" smtClean="0"/>
            </a:br>
            <a:r>
              <a:rPr lang="sk-SK" i="1" dirty="0" smtClean="0"/>
              <a:t>ale </a:t>
            </a:r>
            <a:r>
              <a:rPr lang="sk-SK" i="1" dirty="0"/>
              <a:t>musí sa stretávať s mnohými vážnymi problémami. </a:t>
            </a:r>
            <a:r>
              <a:rPr lang="sk-SK" i="1" dirty="0" smtClean="0"/>
              <a:t/>
            </a:r>
            <a:br>
              <a:rPr lang="sk-SK" i="1" dirty="0" smtClean="0"/>
            </a:br>
            <a:r>
              <a:rPr lang="sk-SK" i="1" dirty="0" smtClean="0"/>
              <a:t>Úlohou </a:t>
            </a:r>
            <a:r>
              <a:rPr lang="sk-SK" i="1" dirty="0"/>
              <a:t>tohto príspevku je nielen poukázať na niektoré z pálčivých problémov, ale aj hľadať účinné opatrenia na ne. Sme toho názoru, že pokiaľ by sa tak neudialo, </a:t>
            </a:r>
            <a:r>
              <a:rPr lang="sk-SK" i="1" dirty="0" smtClean="0"/>
              <a:t/>
            </a:r>
            <a:br>
              <a:rPr lang="sk-SK" i="1" dirty="0" smtClean="0"/>
            </a:br>
            <a:r>
              <a:rPr lang="sk-SK" i="1" dirty="0" smtClean="0"/>
              <a:t>skryté </a:t>
            </a:r>
            <a:r>
              <a:rPr lang="sk-SK" i="1" dirty="0"/>
              <a:t>titulky sa dostanú do kvalitatívnej </a:t>
            </a:r>
            <a:r>
              <a:rPr lang="sk-SK" i="1" dirty="0" smtClean="0"/>
              <a:t/>
            </a:r>
            <a:br>
              <a:rPr lang="sk-SK" i="1" dirty="0" smtClean="0"/>
            </a:br>
            <a:r>
              <a:rPr lang="sk-SK" i="1" dirty="0" smtClean="0"/>
              <a:t>a </a:t>
            </a:r>
            <a:r>
              <a:rPr lang="sk-SK" i="1" dirty="0"/>
              <a:t>technologickej slepej uličky, čo by malo za následok </a:t>
            </a:r>
            <a:r>
              <a:rPr lang="sk-SK" i="1" dirty="0" smtClean="0"/>
              <a:t/>
            </a:r>
            <a:br>
              <a:rPr lang="sk-SK" i="1" dirty="0" smtClean="0"/>
            </a:br>
            <a:r>
              <a:rPr lang="sk-SK" i="1" dirty="0" smtClean="0"/>
              <a:t>zhoršenie kvality </a:t>
            </a:r>
            <a:r>
              <a:rPr lang="sk-SK" i="1" dirty="0"/>
              <a:t>života </a:t>
            </a:r>
            <a:r>
              <a:rPr lang="sk-SK" i="1" dirty="0" smtClean="0"/>
              <a:t>osôb </a:t>
            </a:r>
            <a:r>
              <a:rPr lang="sk-SK" i="1" dirty="0"/>
              <a:t>s postihnutím sluchu.  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0341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b="1" dirty="0" smtClean="0"/>
              <a:t>QUO VADIS, </a:t>
            </a:r>
            <a:br>
              <a:rPr lang="sk-SK" b="1" dirty="0" smtClean="0"/>
            </a:br>
            <a:r>
              <a:rPr lang="sk-SK" b="1" dirty="0" smtClean="0"/>
              <a:t>SKRYTÉ TITULKY NA SLOVENSKU?</a:t>
            </a:r>
            <a:endParaRPr lang="sk-SK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95536" y="692696"/>
            <a:ext cx="8458200" cy="4107904"/>
          </a:xfrm>
        </p:spPr>
        <p:txBody>
          <a:bodyPr>
            <a:normAutofit fontScale="77500" lnSpcReduction="20000"/>
          </a:bodyPr>
          <a:lstStyle/>
          <a:p>
            <a:r>
              <a:rPr lang="sk-SK" b="1" dirty="0"/>
              <a:t>Kvalita skrytých titulkov</a:t>
            </a:r>
          </a:p>
          <a:p>
            <a:r>
              <a:rPr lang="sk-SK" dirty="0"/>
              <a:t> </a:t>
            </a:r>
          </a:p>
          <a:p>
            <a:pPr algn="ctr"/>
            <a:r>
              <a:rPr lang="sk-SK" dirty="0"/>
              <a:t>Výroba skrytých titulkov ako jednej z </a:t>
            </a:r>
            <a:r>
              <a:rPr lang="sk-SK" dirty="0" err="1"/>
              <a:t>variánt</a:t>
            </a:r>
            <a:r>
              <a:rPr lang="sk-SK" dirty="0"/>
              <a:t> titulkov určených pre osoby s postihnutím sluchu (ďalej len ST), na Slovensku má mnoho tvárí. 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Je </a:t>
            </a:r>
            <a:r>
              <a:rPr lang="sk-SK" dirty="0"/>
              <a:t>to podmienené tým, kto z výrobcov má aký vzťah k výrobe. 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Preto </a:t>
            </a:r>
            <a:r>
              <a:rPr lang="sk-SK" dirty="0"/>
              <a:t>môžeme výrobcov roztriediť </a:t>
            </a:r>
            <a:r>
              <a:rPr lang="sk-SK" dirty="0" smtClean="0"/>
              <a:t>na:</a:t>
            </a:r>
            <a:endParaRPr lang="sk-SK" dirty="0"/>
          </a:p>
          <a:p>
            <a:pPr lvl="0"/>
            <a:r>
              <a:rPr lang="sk-SK" dirty="0" smtClean="0"/>
              <a:t>- výrobcov </a:t>
            </a:r>
            <a:r>
              <a:rPr lang="sk-SK" dirty="0"/>
              <a:t>zamerajúcich sa na:</a:t>
            </a:r>
          </a:p>
          <a:p>
            <a:pPr marL="1714500" lvl="3" indent="-342900" algn="l">
              <a:buFont typeface="Wingdings" pitchFamily="2" charset="2"/>
              <a:buChar char="v"/>
            </a:pPr>
            <a:r>
              <a:rPr lang="sk-SK" dirty="0"/>
              <a:t>výrobu prispôsobujúcu sa potrebám osôb s postihnutím sluchu, konzultovanú s týmito osobami, </a:t>
            </a:r>
          </a:p>
          <a:p>
            <a:pPr marL="1714500" lvl="3" indent="-342900" algn="l">
              <a:buFont typeface="Wingdings" pitchFamily="2" charset="2"/>
              <a:buChar char="v"/>
            </a:pPr>
            <a:r>
              <a:rPr lang="sk-SK" dirty="0"/>
              <a:t>metodiku rozvíjajúcu na základe nových poznatkov a ktorá je zároveň aj aplikovaná, </a:t>
            </a:r>
          </a:p>
          <a:p>
            <a:pPr marL="1714500" lvl="3" indent="-342900" algn="l">
              <a:buFont typeface="Wingdings" pitchFamily="2" charset="2"/>
              <a:buChar char="v"/>
            </a:pPr>
            <a:r>
              <a:rPr lang="sk-SK" dirty="0"/>
              <a:t>kontrolu vyrobených titulkov </a:t>
            </a:r>
            <a:r>
              <a:rPr lang="sk-SK" dirty="0" err="1"/>
              <a:t>supervizorovanú</a:t>
            </a:r>
            <a:r>
              <a:rPr lang="sk-SK" dirty="0"/>
              <a:t> osobami s postihnutím sluchu, </a:t>
            </a:r>
          </a:p>
          <a:p>
            <a:pPr marL="1714500" lvl="3" indent="-342900" algn="l">
              <a:buFont typeface="Wingdings" pitchFamily="2" charset="2"/>
              <a:buChar char="v"/>
            </a:pPr>
            <a:r>
              <a:rPr lang="sk-SK" dirty="0"/>
              <a:t>spolupracujúcich s komisiami pre ST aj na medzinárodnej úrovni,</a:t>
            </a:r>
          </a:p>
          <a:p>
            <a:pPr lvl="0"/>
            <a:r>
              <a:rPr lang="sk-SK" dirty="0" smtClean="0"/>
              <a:t>- výrobcov </a:t>
            </a:r>
            <a:r>
              <a:rPr lang="sk-SK" dirty="0"/>
              <a:t>zameraných na komerčnú výrobu,</a:t>
            </a:r>
          </a:p>
          <a:p>
            <a:pPr lvl="0"/>
            <a:r>
              <a:rPr lang="sk-SK" dirty="0" smtClean="0"/>
              <a:t>- výrobcov </a:t>
            </a:r>
            <a:r>
              <a:rPr lang="sk-SK" dirty="0"/>
              <a:t>zameraných na výrobu, ktorá má za úlohu naplniť len literu zákona.    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0341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b="1" dirty="0" smtClean="0"/>
              <a:t>QUO VADIS, </a:t>
            </a:r>
            <a:br>
              <a:rPr lang="sk-SK" b="1" dirty="0" smtClean="0"/>
            </a:br>
            <a:r>
              <a:rPr lang="sk-SK" b="1" dirty="0" smtClean="0"/>
              <a:t>SKRYTÉ TITULKY NA SLOVENSKU?</a:t>
            </a:r>
            <a:endParaRPr lang="sk-SK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81000" y="692696"/>
            <a:ext cx="8458200" cy="410790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sk-SK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algn="ctr"/>
            <a:r>
              <a:rPr lang="sk-SK" dirty="0" smtClean="0">
                <a:latin typeface="Arial" pitchFamily="34" charset="0"/>
                <a:cs typeface="Arial" pitchFamily="34" charset="0"/>
              </a:rPr>
              <a:t>	Už </a:t>
            </a:r>
            <a:r>
              <a:rPr lang="sk-SK" dirty="0">
                <a:latin typeface="Arial" pitchFamily="34" charset="0"/>
                <a:cs typeface="Arial" pitchFamily="34" charset="0"/>
              </a:rPr>
              <a:t>z tohto rozdelenia je na prvý pohľad zrejmé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,</a:t>
            </a:r>
            <a:br>
              <a:rPr lang="sk-SK" dirty="0" smtClean="0">
                <a:latin typeface="Arial" pitchFamily="34" charset="0"/>
                <a:cs typeface="Arial" pitchFamily="34" charset="0"/>
              </a:rPr>
            </a:br>
            <a:r>
              <a:rPr lang="sk-SK" dirty="0" smtClean="0">
                <a:latin typeface="Arial" pitchFamily="34" charset="0"/>
                <a:cs typeface="Arial" pitchFamily="34" charset="0"/>
              </a:rPr>
              <a:t> ktorý </a:t>
            </a:r>
            <a:r>
              <a:rPr lang="sk-SK" dirty="0">
                <a:latin typeface="Arial" pitchFamily="34" charset="0"/>
                <a:cs typeface="Arial" pitchFamily="34" charset="0"/>
              </a:rPr>
              <a:t>z výrobcov sa venuje výrobe ST v súlade s potrebami nepočujúcich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/>
            </a:r>
            <a:br>
              <a:rPr lang="sk-SK" dirty="0" smtClean="0">
                <a:latin typeface="Arial" pitchFamily="34" charset="0"/>
                <a:cs typeface="Arial" pitchFamily="34" charset="0"/>
              </a:rPr>
            </a:br>
            <a:r>
              <a:rPr lang="sk-SK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sk-SK" dirty="0">
                <a:latin typeface="Arial" pitchFamily="34" charset="0"/>
                <a:cs typeface="Arial" pitchFamily="34" charset="0"/>
              </a:rPr>
              <a:t> ktorí výrobcovia sa ujali výroby z iných dôvodov ako je služba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/>
            </a:r>
            <a:br>
              <a:rPr lang="sk-SK" dirty="0" smtClean="0">
                <a:latin typeface="Arial" pitchFamily="34" charset="0"/>
                <a:cs typeface="Arial" pitchFamily="34" charset="0"/>
              </a:rPr>
            </a:br>
            <a:r>
              <a:rPr lang="sk-SK" dirty="0" smtClean="0">
                <a:latin typeface="Arial" pitchFamily="34" charset="0"/>
                <a:cs typeface="Arial" pitchFamily="34" charset="0"/>
              </a:rPr>
              <a:t>osobám </a:t>
            </a:r>
            <a:r>
              <a:rPr lang="sk-SK" dirty="0">
                <a:latin typeface="Arial" pitchFamily="34" charset="0"/>
                <a:cs typeface="Arial" pitchFamily="34" charset="0"/>
              </a:rPr>
              <a:t>s postihnutím sluchu, prípadne rozvíjanie tvorby ST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/>
            </a:r>
            <a:br>
              <a:rPr lang="sk-SK" dirty="0" smtClean="0">
                <a:latin typeface="Arial" pitchFamily="34" charset="0"/>
                <a:cs typeface="Arial" pitchFamily="34" charset="0"/>
              </a:rPr>
            </a:br>
            <a:r>
              <a:rPr lang="sk-SK" dirty="0" smtClean="0">
                <a:latin typeface="Arial" pitchFamily="34" charset="0"/>
                <a:cs typeface="Arial" pitchFamily="34" charset="0"/>
              </a:rPr>
              <a:t>ako </a:t>
            </a:r>
            <a:r>
              <a:rPr lang="sk-SK" dirty="0">
                <a:latin typeface="Arial" pitchFamily="34" charset="0"/>
                <a:cs typeface="Arial" pitchFamily="34" charset="0"/>
              </a:rPr>
              <a:t>inovatívnej metódy sociálnej práce s nepočujúcimi.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/>
            </a:r>
            <a:br>
              <a:rPr lang="sk-SK" dirty="0" smtClean="0">
                <a:latin typeface="Arial" pitchFamily="34" charset="0"/>
                <a:cs typeface="Arial" pitchFamily="34" charset="0"/>
              </a:rPr>
            </a:br>
            <a:r>
              <a:rPr lang="sk-SK" dirty="0" smtClean="0">
                <a:latin typeface="Arial" pitchFamily="34" charset="0"/>
                <a:cs typeface="Arial" pitchFamily="34" charset="0"/>
              </a:rPr>
              <a:t>Výsledky </a:t>
            </a:r>
            <a:r>
              <a:rPr lang="sk-SK" dirty="0">
                <a:latin typeface="Arial" pitchFamily="34" charset="0"/>
                <a:cs typeface="Arial" pitchFamily="34" charset="0"/>
              </a:rPr>
              <a:t>takto odvedenej práce sú skôr alarmujúce.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/>
            </a:r>
            <a:br>
              <a:rPr lang="sk-SK" dirty="0" smtClean="0">
                <a:latin typeface="Arial" pitchFamily="34" charset="0"/>
                <a:cs typeface="Arial" pitchFamily="34" charset="0"/>
              </a:rPr>
            </a:br>
            <a:endParaRPr lang="sk-SK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sk-SK" dirty="0">
                <a:latin typeface="Arial" pitchFamily="34" charset="0"/>
                <a:cs typeface="Arial" pitchFamily="34" charset="0"/>
              </a:rPr>
              <a:t>	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Týka </a:t>
            </a:r>
            <a:r>
              <a:rPr lang="sk-SK" dirty="0">
                <a:latin typeface="Arial" pitchFamily="34" charset="0"/>
                <a:cs typeface="Arial" pitchFamily="34" charset="0"/>
              </a:rPr>
              <a:t>sa to hlavne súkromných televízií na Slovensku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/>
            </a:r>
            <a:br>
              <a:rPr lang="sk-SK" dirty="0" smtClean="0">
                <a:latin typeface="Arial" pitchFamily="34" charset="0"/>
                <a:cs typeface="Arial" pitchFamily="34" charset="0"/>
              </a:rPr>
            </a:br>
            <a:r>
              <a:rPr lang="sk-SK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sk-SK" dirty="0">
                <a:latin typeface="Arial" pitchFamily="34" charset="0"/>
                <a:cs typeface="Arial" pitchFamily="34" charset="0"/>
              </a:rPr>
              <a:t> čiastočne aj verejnoprávnej televízie. Podrobné rozoberanie problému by zabralo veľmi veľa času. Nevylučujem niekedy náš podrobnejšie spracovaný príspevok na túto tému aj s aktuálnymi ukážkami a faktami, no pre túto chvíľu však zotrvajme v rovine konštatovania.</a:t>
            </a:r>
          </a:p>
          <a:p>
            <a:r>
              <a:rPr lang="sk-SK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endParaRPr lang="sk-SK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41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b="1" dirty="0" smtClean="0"/>
              <a:t>QUO VADIS, </a:t>
            </a:r>
            <a:br>
              <a:rPr lang="sk-SK" b="1" dirty="0" smtClean="0"/>
            </a:br>
            <a:r>
              <a:rPr lang="sk-SK" b="1" dirty="0" smtClean="0"/>
              <a:t>SKRYTÉ TITULKY NA SLOVENSKU?</a:t>
            </a:r>
            <a:endParaRPr lang="sk-SK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81000" y="692696"/>
            <a:ext cx="8458200" cy="3168352"/>
          </a:xfrm>
        </p:spPr>
        <p:txBody>
          <a:bodyPr/>
          <a:lstStyle/>
          <a:p>
            <a:pPr algn="ctr"/>
            <a:r>
              <a:rPr lang="sk-SK" dirty="0">
                <a:latin typeface="Arial" pitchFamily="34" charset="0"/>
                <a:cs typeface="Arial" pitchFamily="34" charset="0"/>
              </a:rPr>
              <a:t>Ako už bolo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spomenuté, </a:t>
            </a:r>
            <a:r>
              <a:rPr lang="sk-SK" dirty="0">
                <a:latin typeface="Arial" pitchFamily="34" charset="0"/>
                <a:cs typeface="Arial" pitchFamily="34" charset="0"/>
              </a:rPr>
              <a:t>kvalitatívne ST trpia,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/>
            </a:r>
            <a:br>
              <a:rPr lang="sk-SK" dirty="0" smtClean="0">
                <a:latin typeface="Arial" pitchFamily="34" charset="0"/>
                <a:cs typeface="Arial" pitchFamily="34" charset="0"/>
              </a:rPr>
            </a:br>
            <a:r>
              <a:rPr lang="sk-SK" dirty="0" smtClean="0">
                <a:latin typeface="Arial" pitchFamily="34" charset="0"/>
                <a:cs typeface="Arial" pitchFamily="34" charset="0"/>
              </a:rPr>
              <a:t>čo </a:t>
            </a:r>
            <a:r>
              <a:rPr lang="sk-SK" dirty="0">
                <a:latin typeface="Arial" pitchFamily="34" charset="0"/>
                <a:cs typeface="Arial" pitchFamily="34" charset="0"/>
              </a:rPr>
              <a:t>má za následok nie veľmi dobrú zrozumiteľnosť,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/>
            </a:r>
            <a:br>
              <a:rPr lang="sk-SK" dirty="0" smtClean="0">
                <a:latin typeface="Arial" pitchFamily="34" charset="0"/>
                <a:cs typeface="Arial" pitchFamily="34" charset="0"/>
              </a:rPr>
            </a:br>
            <a:r>
              <a:rPr lang="sk-SK" dirty="0" smtClean="0">
                <a:latin typeface="Arial" pitchFamily="34" charset="0"/>
                <a:cs typeface="Arial" pitchFamily="34" charset="0"/>
              </a:rPr>
              <a:t>veľmi </a:t>
            </a:r>
            <a:r>
              <a:rPr lang="sk-SK" dirty="0">
                <a:latin typeface="Arial" pitchFamily="34" charset="0"/>
                <a:cs typeface="Arial" pitchFamily="34" charset="0"/>
              </a:rPr>
              <a:t>sťaženú orientáciu v deji, v postavách,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/>
            </a:r>
            <a:br>
              <a:rPr lang="sk-SK" dirty="0" smtClean="0">
                <a:latin typeface="Arial" pitchFamily="34" charset="0"/>
                <a:cs typeface="Arial" pitchFamily="34" charset="0"/>
              </a:rPr>
            </a:br>
            <a:r>
              <a:rPr lang="sk-SK" dirty="0" smtClean="0">
                <a:latin typeface="Arial" pitchFamily="34" charset="0"/>
                <a:cs typeface="Arial" pitchFamily="34" charset="0"/>
              </a:rPr>
              <a:t>nekoncepčné </a:t>
            </a:r>
            <a:r>
              <a:rPr lang="sk-SK" dirty="0">
                <a:latin typeface="Arial" pitchFamily="34" charset="0"/>
                <a:cs typeface="Arial" pitchFamily="34" charset="0"/>
              </a:rPr>
              <a:t>a zmätočné rozlišovanie postáv,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/>
            </a:r>
            <a:br>
              <a:rPr lang="sk-SK" dirty="0" smtClean="0">
                <a:latin typeface="Arial" pitchFamily="34" charset="0"/>
                <a:cs typeface="Arial" pitchFamily="34" charset="0"/>
              </a:rPr>
            </a:br>
            <a:r>
              <a:rPr lang="sk-SK" dirty="0" smtClean="0">
                <a:latin typeface="Arial" pitchFamily="34" charset="0"/>
                <a:cs typeface="Arial" pitchFamily="34" charset="0"/>
              </a:rPr>
              <a:t>nie </a:t>
            </a:r>
            <a:r>
              <a:rPr lang="sk-SK" dirty="0">
                <a:latin typeface="Arial" pitchFamily="34" charset="0"/>
                <a:cs typeface="Arial" pitchFamily="34" charset="0"/>
              </a:rPr>
              <a:t>je podávaná nepočujúcim úplná informácia,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/>
            </a:r>
            <a:br>
              <a:rPr lang="sk-SK" dirty="0" smtClean="0">
                <a:latin typeface="Arial" pitchFamily="34" charset="0"/>
                <a:cs typeface="Arial" pitchFamily="34" charset="0"/>
              </a:rPr>
            </a:br>
            <a:r>
              <a:rPr lang="sk-SK" dirty="0" smtClean="0">
                <a:latin typeface="Arial" pitchFamily="34" charset="0"/>
                <a:cs typeface="Arial" pitchFamily="34" charset="0"/>
              </a:rPr>
              <a:t>lebo </a:t>
            </a:r>
            <a:r>
              <a:rPr lang="sk-SK" dirty="0">
                <a:latin typeface="Arial" pitchFamily="34" charset="0"/>
                <a:cs typeface="Arial" pitchFamily="34" charset="0"/>
              </a:rPr>
              <a:t>je neodborne krátená alebo úplne vynechaná, nedostatočný čas zobrazenia titulku na obraze a pod.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2276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b="1" dirty="0" smtClean="0"/>
              <a:t>QUO VADIS, </a:t>
            </a:r>
            <a:br>
              <a:rPr lang="sk-SK" b="1" dirty="0" smtClean="0"/>
            </a:br>
            <a:r>
              <a:rPr lang="sk-SK" b="1" dirty="0" smtClean="0"/>
              <a:t>SKRYTÉ TITULKY NA SLOVENSKU?</a:t>
            </a:r>
            <a:endParaRPr lang="sk-SK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81000" y="692696"/>
            <a:ext cx="8458200" cy="4107904"/>
          </a:xfrm>
        </p:spPr>
        <p:txBody>
          <a:bodyPr>
            <a:normAutofit fontScale="92500" lnSpcReduction="20000"/>
          </a:bodyPr>
          <a:lstStyle/>
          <a:p>
            <a:r>
              <a:rPr lang="sk-SK" b="1" dirty="0">
                <a:latin typeface="Arial" pitchFamily="34" charset="0"/>
                <a:cs typeface="Arial" pitchFamily="34" charset="0"/>
              </a:rPr>
              <a:t>Technická stránka vysielania ST</a:t>
            </a:r>
          </a:p>
          <a:p>
            <a:r>
              <a:rPr lang="sk-SK" dirty="0">
                <a:latin typeface="Arial" pitchFamily="34" charset="0"/>
                <a:cs typeface="Arial" pitchFamily="34" charset="0"/>
              </a:rPr>
              <a:t> </a:t>
            </a:r>
          </a:p>
          <a:p>
            <a:pPr algn="ctr"/>
            <a:r>
              <a:rPr lang="sk-SK" dirty="0">
                <a:latin typeface="Arial" pitchFamily="34" charset="0"/>
                <a:cs typeface="Arial" pitchFamily="34" charset="0"/>
              </a:rPr>
              <a:t>Okrem momentálne používaného systému klasického vysielania ST prostredníctvom </a:t>
            </a:r>
            <a:r>
              <a:rPr lang="sk-SK" dirty="0" err="1">
                <a:latin typeface="Arial" pitchFamily="34" charset="0"/>
                <a:cs typeface="Arial" pitchFamily="34" charset="0"/>
              </a:rPr>
              <a:t>teletextového</a:t>
            </a:r>
            <a:r>
              <a:rPr lang="sk-SK" dirty="0">
                <a:latin typeface="Arial" pitchFamily="34" charset="0"/>
                <a:cs typeface="Arial" pitchFamily="34" charset="0"/>
              </a:rPr>
              <a:t> signálu, sa s príchodom digitálneho vysielania rozširujú možnosti spôsobov vysielania ST. Ťažko odhadovať, či sa spolu s rozvojom digitálneho vysielania rozvíjajú aj odborníci, takže ich odborná úroveň narastá spolu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/>
            </a:r>
            <a:br>
              <a:rPr lang="sk-SK" dirty="0" smtClean="0">
                <a:latin typeface="Arial" pitchFamily="34" charset="0"/>
                <a:cs typeface="Arial" pitchFamily="34" charset="0"/>
              </a:rPr>
            </a:br>
            <a:r>
              <a:rPr lang="sk-SK" dirty="0" smtClean="0">
                <a:latin typeface="Arial" pitchFamily="34" charset="0"/>
                <a:cs typeface="Arial" pitchFamily="34" charset="0"/>
              </a:rPr>
              <a:t>s </a:t>
            </a:r>
            <a:r>
              <a:rPr lang="sk-SK" dirty="0">
                <a:latin typeface="Arial" pitchFamily="34" charset="0"/>
                <a:cs typeface="Arial" pitchFamily="34" charset="0"/>
              </a:rPr>
              <a:t>novoobjavenými skúsenosťami alebo sú k dispozícii odborníci, ktorí systému rozumejú a nastavujú ho podľa akýchsi požiadaviek, no faktom je, že zatiaľ môžeme vnímať možnosti digitálneho vysielania a vysielania v HD kvalite (maximálnom rozlíšení)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/>
            </a:r>
            <a:br>
              <a:rPr lang="sk-SK" dirty="0" smtClean="0">
                <a:latin typeface="Arial" pitchFamily="34" charset="0"/>
                <a:cs typeface="Arial" pitchFamily="34" charset="0"/>
              </a:rPr>
            </a:br>
            <a:r>
              <a:rPr lang="sk-SK" dirty="0" smtClean="0">
                <a:latin typeface="Arial" pitchFamily="34" charset="0"/>
                <a:cs typeface="Arial" pitchFamily="34" charset="0"/>
              </a:rPr>
              <a:t>veľmi </a:t>
            </a:r>
            <a:r>
              <a:rPr lang="sk-SK" dirty="0">
                <a:latin typeface="Arial" pitchFamily="34" charset="0"/>
                <a:cs typeface="Arial" pitchFamily="34" charset="0"/>
              </a:rPr>
              <a:t>rozpačito. Upozorňujem, my sami sme laici, skôr užívatelia, tak naše postrehy budú „užívateľské“.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2276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b="1" dirty="0" smtClean="0"/>
              <a:t>QUO VADIS, </a:t>
            </a:r>
            <a:br>
              <a:rPr lang="sk-SK" b="1" dirty="0" smtClean="0"/>
            </a:br>
            <a:r>
              <a:rPr lang="sk-SK" b="1" dirty="0" smtClean="0"/>
              <a:t>SKRYTÉ TITULKY NA SLOVENSKU?</a:t>
            </a:r>
            <a:endParaRPr lang="sk-SK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81000" y="692696"/>
            <a:ext cx="8458200" cy="4107904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sk-SK" dirty="0">
                <a:latin typeface="Arial" pitchFamily="34" charset="0"/>
                <a:cs typeface="Arial" pitchFamily="34" charset="0"/>
              </a:rPr>
              <a:t>Nie je úplne jasné, akým spôsobom sa bude spôsob vysielanie ST uberať. Síce matne vieme o obrovských možnostiach,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/>
            </a:r>
            <a:br>
              <a:rPr lang="sk-SK" dirty="0" smtClean="0">
                <a:latin typeface="Arial" pitchFamily="34" charset="0"/>
                <a:cs typeface="Arial" pitchFamily="34" charset="0"/>
              </a:rPr>
            </a:br>
            <a:r>
              <a:rPr lang="sk-SK" dirty="0" smtClean="0">
                <a:latin typeface="Arial" pitchFamily="34" charset="0"/>
                <a:cs typeface="Arial" pitchFamily="34" charset="0"/>
              </a:rPr>
              <a:t>len </a:t>
            </a:r>
            <a:r>
              <a:rPr lang="sk-SK" dirty="0">
                <a:latin typeface="Arial" pitchFamily="34" charset="0"/>
                <a:cs typeface="Arial" pitchFamily="34" charset="0"/>
              </a:rPr>
              <a:t>otázkou je, kto to ako nastaví, čo bude umožnené a či to vôbec bude pre ľudí s postihnutím sluchu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použiteľné. </a:t>
            </a:r>
            <a:r>
              <a:rPr lang="sk-SK" dirty="0">
                <a:latin typeface="Arial" pitchFamily="34" charset="0"/>
                <a:cs typeface="Arial" pitchFamily="34" charset="0"/>
              </a:rPr>
              <a:t>L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ebo </a:t>
            </a:r>
            <a:r>
              <a:rPr lang="sk-SK" dirty="0">
                <a:latin typeface="Arial" pitchFamily="34" charset="0"/>
                <a:cs typeface="Arial" pitchFamily="34" charset="0"/>
              </a:rPr>
              <a:t>ten,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/>
            </a:r>
            <a:br>
              <a:rPr lang="sk-SK" dirty="0" smtClean="0">
                <a:latin typeface="Arial" pitchFamily="34" charset="0"/>
                <a:cs typeface="Arial" pitchFamily="34" charset="0"/>
              </a:rPr>
            </a:br>
            <a:r>
              <a:rPr lang="sk-SK" dirty="0" smtClean="0">
                <a:latin typeface="Arial" pitchFamily="34" charset="0"/>
                <a:cs typeface="Arial" pitchFamily="34" charset="0"/>
              </a:rPr>
              <a:t>kto </a:t>
            </a:r>
            <a:r>
              <a:rPr lang="sk-SK" dirty="0">
                <a:latin typeface="Arial" pitchFamily="34" charset="0"/>
                <a:cs typeface="Arial" pitchFamily="34" charset="0"/>
              </a:rPr>
              <a:t>nariaďoval nastavenie alebo robil samotné nastavenie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systému, </a:t>
            </a:r>
            <a:r>
              <a:rPr lang="sk-SK" dirty="0">
                <a:latin typeface="Arial" pitchFamily="34" charset="0"/>
                <a:cs typeface="Arial" pitchFamily="34" charset="0"/>
              </a:rPr>
              <a:t>nemal ani poňatia, čo je potrebné pre zrozumiteľnosť ST. Máme obavy z prístupu „</a:t>
            </a:r>
            <a:r>
              <a:rPr lang="sk-SK" dirty="0" err="1">
                <a:latin typeface="Arial" pitchFamily="34" charset="0"/>
                <a:cs typeface="Arial" pitchFamily="34" charset="0"/>
              </a:rPr>
              <a:t>pokus-omyl</a:t>
            </a:r>
            <a:r>
              <a:rPr lang="sk-SK" dirty="0">
                <a:latin typeface="Arial" pitchFamily="34" charset="0"/>
                <a:cs typeface="Arial" pitchFamily="34" charset="0"/>
              </a:rPr>
              <a:t>“ alebo z nejakého stavu, kedy už zodpovední povedia, že „takto to je a ináč sa nebude dať“. Potom bude už ťažké iniciovať nejaké zmeny.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Skrátka</a:t>
            </a:r>
            <a:r>
              <a:rPr lang="sk-SK" dirty="0">
                <a:latin typeface="Arial" pitchFamily="34" charset="0"/>
                <a:cs typeface="Arial" pitchFamily="34" charset="0"/>
              </a:rPr>
              <a:t>, nikto sa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/>
            </a:r>
            <a:br>
              <a:rPr lang="sk-SK" dirty="0" smtClean="0">
                <a:latin typeface="Arial" pitchFamily="34" charset="0"/>
                <a:cs typeface="Arial" pitchFamily="34" charset="0"/>
              </a:rPr>
            </a:br>
            <a:r>
              <a:rPr lang="sk-SK" dirty="0" smtClean="0">
                <a:latin typeface="Arial" pitchFamily="34" charset="0"/>
                <a:cs typeface="Arial" pitchFamily="34" charset="0"/>
              </a:rPr>
              <a:t>ani </a:t>
            </a:r>
            <a:r>
              <a:rPr lang="sk-SK" dirty="0">
                <a:latin typeface="Arial" pitchFamily="34" charset="0"/>
                <a:cs typeface="Arial" pitchFamily="34" charset="0"/>
              </a:rPr>
              <a:t>nezaoberá tým,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aby </a:t>
            </a:r>
            <a:r>
              <a:rPr lang="sk-SK" dirty="0">
                <a:latin typeface="Arial" pitchFamily="34" charset="0"/>
                <a:cs typeface="Arial" pitchFamily="34" charset="0"/>
              </a:rPr>
              <a:t>konzultoval s výrobcom ST,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/>
            </a:r>
            <a:br>
              <a:rPr lang="sk-SK" dirty="0" smtClean="0">
                <a:latin typeface="Arial" pitchFamily="34" charset="0"/>
                <a:cs typeface="Arial" pitchFamily="34" charset="0"/>
              </a:rPr>
            </a:br>
            <a:r>
              <a:rPr lang="sk-SK" dirty="0" smtClean="0">
                <a:latin typeface="Arial" pitchFamily="34" charset="0"/>
                <a:cs typeface="Arial" pitchFamily="34" charset="0"/>
              </a:rPr>
              <a:t>ktorý </a:t>
            </a:r>
            <a:r>
              <a:rPr lang="sk-SK" dirty="0">
                <a:latin typeface="Arial" pitchFamily="34" charset="0"/>
                <a:cs typeface="Arial" pitchFamily="34" charset="0"/>
              </a:rPr>
              <a:t>ovláda metodiku a problematiku ST,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/>
            </a:r>
            <a:br>
              <a:rPr lang="sk-SK" dirty="0" smtClean="0">
                <a:latin typeface="Arial" pitchFamily="34" charset="0"/>
                <a:cs typeface="Arial" pitchFamily="34" charset="0"/>
              </a:rPr>
            </a:br>
            <a:r>
              <a:rPr lang="sk-SK" dirty="0" smtClean="0">
                <a:latin typeface="Arial" pitchFamily="34" charset="0"/>
                <a:cs typeface="Arial" pitchFamily="34" charset="0"/>
              </a:rPr>
              <a:t>spôsob </a:t>
            </a:r>
            <a:r>
              <a:rPr lang="sk-SK" dirty="0">
                <a:latin typeface="Arial" pitchFamily="34" charset="0"/>
                <a:cs typeface="Arial" pitchFamily="34" charset="0"/>
              </a:rPr>
              <a:t>nastavenia systému. Teda, neberú nás do úvahy.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2276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b="1" dirty="0" smtClean="0"/>
              <a:t>QUO VADIS, </a:t>
            </a:r>
            <a:br>
              <a:rPr lang="sk-SK" b="1" dirty="0" smtClean="0"/>
            </a:br>
            <a:r>
              <a:rPr lang="sk-SK" b="1" dirty="0" smtClean="0"/>
              <a:t>SKRYTÉ TITULKY NA SLOVENSKU?</a:t>
            </a:r>
            <a:endParaRPr lang="sk-SK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81000" y="620688"/>
            <a:ext cx="8458200" cy="4248472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sk-SK" dirty="0">
                <a:latin typeface="Arial" pitchFamily="34" charset="0"/>
                <a:cs typeface="Arial" pitchFamily="34" charset="0"/>
              </a:rPr>
              <a:t>Dnes je už rozšírené vysielanie HD. Pokiaľ máme zmonitorované, žiadny česko-slovenský kanál vysielaný v HD rozlíšení nevysiela teletext. Pri mojom malom prieskume sa mi dostalo odpovedí,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/>
            </a:r>
            <a:br>
              <a:rPr lang="sk-SK" dirty="0" smtClean="0">
                <a:latin typeface="Arial" pitchFamily="34" charset="0"/>
                <a:cs typeface="Arial" pitchFamily="34" charset="0"/>
              </a:rPr>
            </a:br>
            <a:r>
              <a:rPr lang="sk-SK" dirty="0" smtClean="0">
                <a:latin typeface="Arial" pitchFamily="34" charset="0"/>
                <a:cs typeface="Arial" pitchFamily="34" charset="0"/>
              </a:rPr>
              <a:t>že </a:t>
            </a:r>
            <a:r>
              <a:rPr lang="sk-SK" dirty="0">
                <a:latin typeface="Arial" pitchFamily="34" charset="0"/>
                <a:cs typeface="Arial" pitchFamily="34" charset="0"/>
              </a:rPr>
              <a:t>to alebo „nejde“, alebo je </a:t>
            </a:r>
            <a:r>
              <a:rPr lang="sk-SK" dirty="0" err="1">
                <a:latin typeface="Arial" pitchFamily="34" charset="0"/>
                <a:cs typeface="Arial" pitchFamily="34" charset="0"/>
              </a:rPr>
              <a:t>multiplex</a:t>
            </a:r>
            <a:r>
              <a:rPr lang="sk-SK" dirty="0">
                <a:latin typeface="Arial" pitchFamily="34" charset="0"/>
                <a:cs typeface="Arial" pitchFamily="34" charset="0"/>
              </a:rPr>
              <a:t> preplnený, teda sa to tam nevojde. Podľa zistení v zozname vysielateľov satelitu Astra 3B, pozícia 23,5°E je zaujímavý fakt, že keď sa na to myslí, tak to ide, a nemecké stanice v skupine RTL a holandské stanice vysielajúce v HD rozlíšení majú prítomný aj teletext.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/>
            </a:r>
            <a:br>
              <a:rPr lang="sk-SK" dirty="0" smtClean="0">
                <a:latin typeface="Arial" pitchFamily="34" charset="0"/>
                <a:cs typeface="Arial" pitchFamily="34" charset="0"/>
              </a:rPr>
            </a:br>
            <a:r>
              <a:rPr lang="sk-SK" dirty="0" smtClean="0">
                <a:latin typeface="Arial" pitchFamily="34" charset="0"/>
                <a:cs typeface="Arial" pitchFamily="34" charset="0"/>
              </a:rPr>
              <a:t>Ide </a:t>
            </a:r>
            <a:r>
              <a:rPr lang="sk-SK" dirty="0">
                <a:latin typeface="Arial" pitchFamily="34" charset="0"/>
                <a:cs typeface="Arial" pitchFamily="34" charset="0"/>
              </a:rPr>
              <a:t>to teda alebo to nejde?  </a:t>
            </a:r>
          </a:p>
          <a:p>
            <a:pPr algn="ctr"/>
            <a:r>
              <a:rPr lang="sk-SK" dirty="0">
                <a:latin typeface="Arial" pitchFamily="34" charset="0"/>
                <a:cs typeface="Arial" pitchFamily="34" charset="0"/>
              </a:rPr>
              <a:t> </a:t>
            </a:r>
          </a:p>
          <a:p>
            <a:pPr algn="ctr"/>
            <a:r>
              <a:rPr lang="sk-SK" dirty="0">
                <a:latin typeface="Arial" pitchFamily="34" charset="0"/>
                <a:cs typeface="Arial" pitchFamily="34" charset="0"/>
              </a:rPr>
              <a:t>Ku klasickým problémom patria aj problémy s príjmom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/>
            </a:r>
            <a:br>
              <a:rPr lang="sk-SK" dirty="0" smtClean="0">
                <a:latin typeface="Arial" pitchFamily="34" charset="0"/>
                <a:cs typeface="Arial" pitchFamily="34" charset="0"/>
              </a:rPr>
            </a:br>
            <a:r>
              <a:rPr lang="sk-SK" dirty="0" err="1" smtClean="0">
                <a:latin typeface="Arial" pitchFamily="34" charset="0"/>
                <a:cs typeface="Arial" pitchFamily="34" charset="0"/>
              </a:rPr>
              <a:t>teletextového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k-SK" dirty="0">
                <a:latin typeface="Arial" pitchFamily="34" charset="0"/>
                <a:cs typeface="Arial" pitchFamily="34" charset="0"/>
              </a:rPr>
              <a:t>signálu v niektorých oblastiach a takisto,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/>
            </a:r>
            <a:br>
              <a:rPr lang="sk-SK" dirty="0" smtClean="0">
                <a:latin typeface="Arial" pitchFamily="34" charset="0"/>
                <a:cs typeface="Arial" pitchFamily="34" charset="0"/>
              </a:rPr>
            </a:br>
            <a:r>
              <a:rPr lang="sk-SK" dirty="0" smtClean="0">
                <a:latin typeface="Arial" pitchFamily="34" charset="0"/>
                <a:cs typeface="Arial" pitchFamily="34" charset="0"/>
              </a:rPr>
              <a:t>týka </a:t>
            </a:r>
            <a:r>
              <a:rPr lang="sk-SK" dirty="0">
                <a:latin typeface="Arial" pitchFamily="34" charset="0"/>
                <a:cs typeface="Arial" pitchFamily="34" charset="0"/>
              </a:rPr>
              <a:t>sa to satelitných prijímačov,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/>
            </a:r>
            <a:br>
              <a:rPr lang="sk-SK" dirty="0" smtClean="0">
                <a:latin typeface="Arial" pitchFamily="34" charset="0"/>
                <a:cs typeface="Arial" pitchFamily="34" charset="0"/>
              </a:rPr>
            </a:br>
            <a:r>
              <a:rPr lang="sk-SK" dirty="0" smtClean="0">
                <a:latin typeface="Arial" pitchFamily="34" charset="0"/>
                <a:cs typeface="Arial" pitchFamily="34" charset="0"/>
              </a:rPr>
              <a:t>nevyhovujúce </a:t>
            </a:r>
            <a:r>
              <a:rPr lang="sk-SK" dirty="0">
                <a:latin typeface="Arial" pitchFamily="34" charset="0"/>
                <a:cs typeface="Arial" pitchFamily="34" charset="0"/>
              </a:rPr>
              <a:t>zobrazovanie teletextu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sk-SK" dirty="0" smtClean="0">
                <a:latin typeface="Arial" pitchFamily="34" charset="0"/>
                <a:cs typeface="Arial" pitchFamily="34" charset="0"/>
              </a:rPr>
              <a:t>Problémy sú aj pri vysielaní ST v televíznom systéme.</a:t>
            </a:r>
            <a:endParaRPr lang="sk-SK" dirty="0">
              <a:latin typeface="Arial" pitchFamily="34" charset="0"/>
              <a:cs typeface="Arial" pitchFamily="34" charset="0"/>
            </a:endParaRP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2276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ovanie">
  <a:themeElements>
    <a:clrScheme name="Cestovani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ovani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estovani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52</TotalTime>
  <Words>199</Words>
  <Application>Microsoft Office PowerPoint</Application>
  <PresentationFormat>Předvádění na obrazovce (4:3)</PresentationFormat>
  <Paragraphs>56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Cestovanie</vt:lpstr>
      <vt:lpstr>QUO VADIS,  SKRYTÉ TITULKY NA SLOVENSKU?</vt:lpstr>
      <vt:lpstr>QUO VADIS,  SKRYTÉ TITULKY NA SLOVENSKU?</vt:lpstr>
      <vt:lpstr>QUO VADIS,  SKRYTÉ TITULKY NA SLOVENSKU?</vt:lpstr>
      <vt:lpstr>QUO VADIS,  SKRYTÉ TITULKY NA SLOVENSKU?</vt:lpstr>
      <vt:lpstr>QUO VADIS,  SKRYTÉ TITULKY NA SLOVENSKU?</vt:lpstr>
      <vt:lpstr>QUO VADIS,  SKRYTÉ TITULKY NA SLOVENSKU?</vt:lpstr>
      <vt:lpstr>QUO VADIS,  SKRYTÉ TITULKY NA SLOVENSKU?</vt:lpstr>
      <vt:lpstr>QUO VADIS,  SKRYTÉ TITULKY NA SLOVENSKU?</vt:lpstr>
      <vt:lpstr>QUO VADIS,  SKRYTÉ TITULKY NA SLOVENSKU?</vt:lpstr>
      <vt:lpstr>QUO VADIS,  SKRYTÉ TITULKY NA SLOVENSKU?</vt:lpstr>
      <vt:lpstr>QUO VADIS,  SKRYTÉ TITULKY NA SLOVENSKU?</vt:lpstr>
      <vt:lpstr>QUO VADIS,  SKRYTÉ TITULKY NA SLOVENSKU?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QUO VADIS,  SKRYTÉ TITULKY NA SLOVENSKU?</dc:title>
  <dc:creator>noutbuk</dc:creator>
  <cp:lastModifiedBy>jarozima</cp:lastModifiedBy>
  <cp:revision>8</cp:revision>
  <dcterms:created xsi:type="dcterms:W3CDTF">2012-03-16T21:29:25Z</dcterms:created>
  <dcterms:modified xsi:type="dcterms:W3CDTF">2012-04-09T09:49:45Z</dcterms:modified>
</cp:coreProperties>
</file>