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57" r:id="rId3"/>
    <p:sldId id="258" r:id="rId4"/>
    <p:sldId id="259" r:id="rId5"/>
    <p:sldId id="268" r:id="rId6"/>
    <p:sldId id="260" r:id="rId7"/>
    <p:sldId id="267" r:id="rId8"/>
    <p:sldId id="263" r:id="rId9"/>
    <p:sldId id="264" r:id="rId10"/>
    <p:sldId id="265" r:id="rId11"/>
    <p:sldId id="269" r:id="rId12"/>
    <p:sldId id="261" r:id="rId13"/>
    <p:sldId id="262" r:id="rId14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26" d="100"/>
          <a:sy n="126" d="100"/>
        </p:scale>
        <p:origin x="-35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Obdélník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Obdélník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Obdélník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Obdélník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bdélník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Zaoblený obdélník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Zaoblený obdélník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Obdélník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Obdélník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bdélník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Obdélník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Klepnutím lze upravit styl předlohy podnadpisů.</a:t>
            </a:r>
            <a:endParaRPr kumimoji="0" lang="en-US"/>
          </a:p>
        </p:txBody>
      </p:sp>
      <p:sp>
        <p:nvSpPr>
          <p:cNvPr id="28" name="Zástupný symbol pro datum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662F812A-8C1B-4A27-9611-B16C3EB8B101}" type="datetimeFigureOut">
              <a:rPr lang="cs-CZ" smtClean="0"/>
              <a:pPr/>
              <a:t>9.4.2012</a:t>
            </a:fld>
            <a:endParaRPr lang="cs-CZ"/>
          </a:p>
        </p:txBody>
      </p:sp>
      <p:sp>
        <p:nvSpPr>
          <p:cNvPr id="17" name="Zástupný symbol pro zápatí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cs-CZ"/>
          </a:p>
        </p:txBody>
      </p:sp>
      <p:sp>
        <p:nvSpPr>
          <p:cNvPr id="29" name="Zástupný symbol pro číslo snímku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4E03C8F7-4B08-4882-ADC7-8CAA0DA1B7FC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F812A-8C1B-4A27-9611-B16C3EB8B101}" type="datetimeFigureOut">
              <a:rPr lang="cs-CZ" smtClean="0"/>
              <a:pPr/>
              <a:t>9.4.2012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3C8F7-4B08-4882-ADC7-8CAA0DA1B7FC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F812A-8C1B-4A27-9611-B16C3EB8B101}" type="datetimeFigureOut">
              <a:rPr lang="cs-CZ" smtClean="0"/>
              <a:pPr/>
              <a:t>9.4.2012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3C8F7-4B08-4882-ADC7-8CAA0DA1B7FC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F812A-8C1B-4A27-9611-B16C3EB8B101}" type="datetimeFigureOut">
              <a:rPr lang="cs-CZ" smtClean="0"/>
              <a:pPr/>
              <a:t>9.4.2012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3C8F7-4B08-4882-ADC7-8CAA0DA1B7FC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F812A-8C1B-4A27-9611-B16C3EB8B101}" type="datetimeFigureOut">
              <a:rPr lang="cs-CZ" smtClean="0"/>
              <a:pPr/>
              <a:t>9.4.2012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3C8F7-4B08-4882-ADC7-8CAA0DA1B7FC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F812A-8C1B-4A27-9611-B16C3EB8B101}" type="datetimeFigureOut">
              <a:rPr lang="cs-CZ" smtClean="0"/>
              <a:pPr/>
              <a:t>9.4.2012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3C8F7-4B08-4882-ADC7-8CAA0DA1B7FC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6" name="Zástupný symbol pro datum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662F812A-8C1B-4A27-9611-B16C3EB8B101}" type="datetimeFigureOut">
              <a:rPr lang="cs-CZ" smtClean="0"/>
              <a:pPr/>
              <a:t>9.4.2012</a:t>
            </a:fld>
            <a:endParaRPr lang="cs-CZ"/>
          </a:p>
        </p:txBody>
      </p:sp>
      <p:sp>
        <p:nvSpPr>
          <p:cNvPr id="27" name="Zástupný symbol pro číslo snímku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4E03C8F7-4B08-4882-ADC7-8CAA0DA1B7FC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8" name="Zástupný symbol pro zápatí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662F812A-8C1B-4A27-9611-B16C3EB8B101}" type="datetimeFigureOut">
              <a:rPr lang="cs-CZ" smtClean="0"/>
              <a:pPr/>
              <a:t>9.4.2012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4E03C8F7-4B08-4882-ADC7-8CAA0DA1B7FC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F812A-8C1B-4A27-9611-B16C3EB8B101}" type="datetimeFigureOut">
              <a:rPr lang="cs-CZ" smtClean="0"/>
              <a:pPr/>
              <a:t>9.4.2012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3C8F7-4B08-4882-ADC7-8CAA0DA1B7FC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F812A-8C1B-4A27-9611-B16C3EB8B101}" type="datetimeFigureOut">
              <a:rPr lang="cs-CZ" smtClean="0"/>
              <a:pPr/>
              <a:t>9.4.2012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3C8F7-4B08-4882-ADC7-8CAA0DA1B7FC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cs-CZ" smtClean="0"/>
              <a:t>Klepnutím na ikonu přidáte obrázek.</a:t>
            </a:r>
            <a:endParaRPr kumimoji="0"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F812A-8C1B-4A27-9611-B16C3EB8B101}" type="datetimeFigureOut">
              <a:rPr lang="cs-CZ" smtClean="0"/>
              <a:pPr/>
              <a:t>9.4.2012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3C8F7-4B08-4882-ADC7-8CAA0DA1B7FC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Obdélník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Obdélník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Obdélník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Obdélník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Obdélník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Zaoblený obdélník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Zaoblený obdélník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Obdélník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Obdélník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Obdélník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Obdélník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Obdélník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Obdélník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Zástupný symbol pro nadpis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14" name="Zástupný symbol pro datum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662F812A-8C1B-4A27-9611-B16C3EB8B101}" type="datetimeFigureOut">
              <a:rPr lang="cs-CZ" smtClean="0"/>
              <a:pPr/>
              <a:t>9.4.2012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cs-CZ"/>
          </a:p>
        </p:txBody>
      </p:sp>
      <p:sp>
        <p:nvSpPr>
          <p:cNvPr id="23" name="Zástupný symbol pro číslo snímku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4E03C8F7-4B08-4882-ADC7-8CAA0DA1B7FC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freedomscientific.com/" TargetMode="External"/><Relationship Id="rId2" Type="http://schemas.openxmlformats.org/officeDocument/2006/relationships/hyperlink" Target="http://www.galop.cz/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www.poslepu.cz/" TargetMode="External"/><Relationship Id="rId4" Type="http://schemas.openxmlformats.org/officeDocument/2006/relationships/hyperlink" Target="http://www.blindfriendly.cz/" TargetMode="Externa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mailto:Radek.pavlicek@galop.cz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klokan.wz.cz/album3.html" TargetMode="External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freedomscientific.com/Training/Surfs-Up/AriaLiveRegions.htm" TargetMode="External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Relationship Id="rId4" Type="http://schemas.openxmlformats.org/officeDocument/2006/relationships/hyperlink" Target="http://www.freedomscientific.com/Training/Surfs-Up/AriaLiveRegionsAtomic.htm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Podpora nových trendů přístupnosti v programech JAWS a </a:t>
            </a:r>
            <a:r>
              <a:rPr lang="cs-CZ" dirty="0" err="1" smtClean="0"/>
              <a:t>MAGic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Radek </a:t>
            </a:r>
            <a:r>
              <a:rPr lang="cs-CZ" b="1" dirty="0" smtClean="0"/>
              <a:t>PAVLÍČEK</a:t>
            </a:r>
          </a:p>
          <a:p>
            <a:r>
              <a:rPr lang="cs-CZ" dirty="0" smtClean="0"/>
              <a:t>GALOP </a:t>
            </a:r>
            <a:r>
              <a:rPr lang="cs-CZ" dirty="0" err="1" smtClean="0"/>
              <a:t>sro</a:t>
            </a:r>
            <a:r>
              <a:rPr lang="cs-CZ" dirty="0" smtClean="0"/>
              <a:t>.</a:t>
            </a:r>
            <a:endParaRPr lang="cs-CZ" dirty="0"/>
          </a:p>
        </p:txBody>
      </p:sp>
      <p:pic>
        <p:nvPicPr>
          <p:cNvPr id="12290" name="Picture 2" descr="Logo GALOP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552" y="5517232"/>
            <a:ext cx="2160240" cy="100811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5407093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463" y="26988"/>
            <a:ext cx="9109075" cy="6831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" name="Picture 15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364163" y="4221163"/>
            <a:ext cx="1292225" cy="129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Rada na závěr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Pokud si vybíráte </a:t>
            </a:r>
            <a:r>
              <a:rPr lang="cs-CZ" dirty="0" err="1" smtClean="0"/>
              <a:t>asistivní</a:t>
            </a:r>
            <a:r>
              <a:rPr lang="cs-CZ" dirty="0" smtClean="0"/>
              <a:t> technologii (</a:t>
            </a:r>
            <a:r>
              <a:rPr lang="cs-CZ" dirty="0" err="1" smtClean="0"/>
              <a:t>screenreader</a:t>
            </a:r>
            <a:r>
              <a:rPr lang="cs-CZ" dirty="0" smtClean="0"/>
              <a:t>, softwarovou lupu, atp.), vyberte si vždy takovou, která drží krok s dobou a umožní vám využívat aspoň některé novinky na webu i mimo něj.</a:t>
            </a:r>
            <a:endParaRPr lang="cs-CZ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Další informace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>
                <a:hlinkClick r:id="rId2"/>
              </a:rPr>
              <a:t>www.galop.</a:t>
            </a:r>
            <a:r>
              <a:rPr lang="cs-CZ" dirty="0" err="1" smtClean="0">
                <a:hlinkClick r:id="rId2"/>
              </a:rPr>
              <a:t>cz</a:t>
            </a:r>
            <a:endParaRPr lang="cs-CZ" dirty="0" smtClean="0"/>
          </a:p>
          <a:p>
            <a:r>
              <a:rPr lang="cs-CZ" dirty="0" smtClean="0">
                <a:hlinkClick r:id="rId3"/>
              </a:rPr>
              <a:t>www.</a:t>
            </a:r>
            <a:r>
              <a:rPr lang="cs-CZ" dirty="0" err="1" smtClean="0">
                <a:hlinkClick r:id="rId3"/>
              </a:rPr>
              <a:t>freedomscientific.com</a:t>
            </a:r>
            <a:endParaRPr lang="cs-CZ" dirty="0" smtClean="0"/>
          </a:p>
          <a:p>
            <a:r>
              <a:rPr lang="cs-CZ" dirty="0" smtClean="0">
                <a:hlinkClick r:id="rId4"/>
              </a:rPr>
              <a:t>www.</a:t>
            </a:r>
            <a:r>
              <a:rPr lang="cs-CZ" dirty="0" err="1" smtClean="0">
                <a:hlinkClick r:id="rId4"/>
              </a:rPr>
              <a:t>blindfriendly.cz</a:t>
            </a:r>
            <a:endParaRPr lang="cs-CZ" dirty="0" smtClean="0"/>
          </a:p>
          <a:p>
            <a:r>
              <a:rPr lang="cs-CZ" dirty="0" smtClean="0">
                <a:hlinkClick r:id="rId5"/>
              </a:rPr>
              <a:t>www.poslepu.</a:t>
            </a:r>
            <a:r>
              <a:rPr lang="cs-CZ" dirty="0" err="1" smtClean="0">
                <a:hlinkClick r:id="rId5"/>
              </a:rPr>
              <a:t>cz</a:t>
            </a:r>
            <a:r>
              <a:rPr lang="cs-CZ" dirty="0" smtClean="0"/>
              <a:t> </a:t>
            </a:r>
            <a:endParaRPr lang="cs-CZ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Děkuji za pozornost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err="1" smtClean="0">
                <a:hlinkClick r:id="rId2"/>
              </a:rPr>
              <a:t>radek.pavlicek</a:t>
            </a:r>
            <a:r>
              <a:rPr lang="cs-CZ" dirty="0" smtClean="0">
                <a:hlinkClick r:id="rId2"/>
              </a:rPr>
              <a:t>@galop.</a:t>
            </a:r>
            <a:r>
              <a:rPr lang="cs-CZ" dirty="0" err="1" smtClean="0">
                <a:hlinkClick r:id="rId2"/>
              </a:rPr>
              <a:t>cz</a:t>
            </a:r>
            <a:endParaRPr lang="cs-CZ" dirty="0" smtClean="0"/>
          </a:p>
          <a:p>
            <a:r>
              <a:rPr lang="cs-CZ" dirty="0" smtClean="0"/>
              <a:t>@</a:t>
            </a:r>
            <a:r>
              <a:rPr lang="cs-CZ" dirty="0" err="1" smtClean="0"/>
              <a:t>radlicek</a:t>
            </a:r>
            <a:endParaRPr lang="cs-CZ" dirty="0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99592" y="548680"/>
            <a:ext cx="3605957" cy="49041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7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483768" y="3573016"/>
            <a:ext cx="4327148" cy="30578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" name="Picture 9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499992" y="836712"/>
            <a:ext cx="3605957" cy="29713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0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692696"/>
            <a:ext cx="4061990" cy="31683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" name="Picture 1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19672" y="1412776"/>
            <a:ext cx="4752528" cy="42596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Picture 11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220072" y="1196752"/>
            <a:ext cx="3247164" cy="16561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" name="Picture 16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635896" y="3212976"/>
            <a:ext cx="4613013" cy="2952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18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635896" y="3356992"/>
            <a:ext cx="952500" cy="485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http://62.141.13.17/bmi/klokan.wz.cz/fotky3/5916_Svetovy_rozcestnik_v_Mount_Is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27384"/>
            <a:ext cx="9144000" cy="6312942"/>
          </a:xfrm>
          <a:prstGeom prst="rect">
            <a:avLst/>
          </a:prstGeom>
          <a:noFill/>
        </p:spPr>
      </p:pic>
      <p:sp>
        <p:nvSpPr>
          <p:cNvPr id="4" name="TextovéPole 3"/>
          <p:cNvSpPr txBox="1"/>
          <p:nvPr/>
        </p:nvSpPr>
        <p:spPr>
          <a:xfrm>
            <a:off x="0" y="6488668"/>
            <a:ext cx="32758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>
                <a:hlinkClick r:id="rId3"/>
              </a:rPr>
              <a:t>http://klokan.</a:t>
            </a:r>
            <a:r>
              <a:rPr lang="cs-CZ" dirty="0" err="1" smtClean="0">
                <a:hlinkClick r:id="rId3"/>
              </a:rPr>
              <a:t>wz.cz</a:t>
            </a:r>
            <a:r>
              <a:rPr lang="cs-CZ" dirty="0" smtClean="0">
                <a:hlinkClick r:id="rId3"/>
              </a:rPr>
              <a:t>/album3.html</a:t>
            </a:r>
            <a:endParaRPr lang="cs-CZ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539552" y="1196752"/>
            <a:ext cx="15841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dirty="0" smtClean="0"/>
              <a:t>ZÁHLAVÍ</a:t>
            </a:r>
            <a:endParaRPr lang="cs-CZ" dirty="0"/>
          </a:p>
        </p:txBody>
      </p:sp>
      <p:sp>
        <p:nvSpPr>
          <p:cNvPr id="3" name="TextovéPole 2"/>
          <p:cNvSpPr txBox="1"/>
          <p:nvPr/>
        </p:nvSpPr>
        <p:spPr>
          <a:xfrm>
            <a:off x="6156176" y="1249596"/>
            <a:ext cx="25202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dirty="0" smtClean="0"/>
              <a:t>VYHLEDÁVÁNÍ</a:t>
            </a:r>
            <a:endParaRPr lang="cs-CZ" dirty="0"/>
          </a:p>
        </p:txBody>
      </p:sp>
      <p:sp>
        <p:nvSpPr>
          <p:cNvPr id="4" name="TextovéPole 3"/>
          <p:cNvSpPr txBox="1"/>
          <p:nvPr/>
        </p:nvSpPr>
        <p:spPr>
          <a:xfrm>
            <a:off x="539552" y="1969676"/>
            <a:ext cx="19442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dirty="0" smtClean="0"/>
              <a:t>NAVIGACE</a:t>
            </a:r>
            <a:endParaRPr lang="cs-CZ" dirty="0"/>
          </a:p>
        </p:txBody>
      </p:sp>
      <p:sp>
        <p:nvSpPr>
          <p:cNvPr id="5" name="TextovéPole 4"/>
          <p:cNvSpPr txBox="1"/>
          <p:nvPr/>
        </p:nvSpPr>
        <p:spPr>
          <a:xfrm>
            <a:off x="539552" y="3068960"/>
            <a:ext cx="29523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dirty="0" smtClean="0"/>
              <a:t>HLAVNÍ OBSAH</a:t>
            </a:r>
            <a:endParaRPr lang="cs-CZ" dirty="0"/>
          </a:p>
        </p:txBody>
      </p:sp>
      <p:sp>
        <p:nvSpPr>
          <p:cNvPr id="6" name="TextovéPole 5"/>
          <p:cNvSpPr txBox="1"/>
          <p:nvPr/>
        </p:nvSpPr>
        <p:spPr>
          <a:xfrm>
            <a:off x="6156176" y="3140968"/>
            <a:ext cx="23042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dirty="0" smtClean="0"/>
              <a:t>DALŠÍ OBSAH</a:t>
            </a:r>
            <a:endParaRPr lang="cs-CZ" dirty="0"/>
          </a:p>
        </p:txBody>
      </p:sp>
      <p:sp>
        <p:nvSpPr>
          <p:cNvPr id="7" name="TextovéPole 6"/>
          <p:cNvSpPr txBox="1"/>
          <p:nvPr/>
        </p:nvSpPr>
        <p:spPr>
          <a:xfrm>
            <a:off x="611560" y="5301208"/>
            <a:ext cx="19442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dirty="0" smtClean="0"/>
              <a:t>ZÁPATÍ</a:t>
            </a:r>
            <a:endParaRPr lang="cs-CZ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99592" y="836712"/>
            <a:ext cx="7344816" cy="568161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75656" y="1052736"/>
            <a:ext cx="5966117" cy="443711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http://www.cesky-hokej.cz/wp-content/gallery/hokej/hokej-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0"/>
            <a:ext cx="8606728" cy="688538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7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67744" y="44625"/>
            <a:ext cx="4619363" cy="60486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extovéPole 3"/>
          <p:cNvSpPr txBox="1"/>
          <p:nvPr/>
        </p:nvSpPr>
        <p:spPr>
          <a:xfrm>
            <a:off x="971600" y="6093296"/>
            <a:ext cx="783810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>
                <a:hlinkClick r:id="rId3"/>
              </a:rPr>
              <a:t>http://www.</a:t>
            </a:r>
            <a:r>
              <a:rPr lang="cs-CZ" dirty="0" err="1" smtClean="0">
                <a:hlinkClick r:id="rId3"/>
              </a:rPr>
              <a:t>freedomscientific.com</a:t>
            </a:r>
            <a:r>
              <a:rPr lang="cs-CZ" dirty="0" smtClean="0">
                <a:hlinkClick r:id="rId3"/>
              </a:rPr>
              <a:t>/</a:t>
            </a:r>
            <a:r>
              <a:rPr lang="cs-CZ" dirty="0" err="1" smtClean="0">
                <a:hlinkClick r:id="rId3"/>
              </a:rPr>
              <a:t>Training</a:t>
            </a:r>
            <a:r>
              <a:rPr lang="cs-CZ" dirty="0" smtClean="0">
                <a:hlinkClick r:id="rId3"/>
              </a:rPr>
              <a:t>/</a:t>
            </a:r>
            <a:r>
              <a:rPr lang="cs-CZ" dirty="0" err="1" smtClean="0">
                <a:hlinkClick r:id="rId3"/>
              </a:rPr>
              <a:t>Surfs</a:t>
            </a:r>
            <a:r>
              <a:rPr lang="cs-CZ" dirty="0" smtClean="0">
                <a:hlinkClick r:id="rId3"/>
              </a:rPr>
              <a:t>-</a:t>
            </a:r>
            <a:r>
              <a:rPr lang="cs-CZ" dirty="0" err="1" smtClean="0">
                <a:hlinkClick r:id="rId3"/>
              </a:rPr>
              <a:t>Up</a:t>
            </a:r>
            <a:r>
              <a:rPr lang="cs-CZ" dirty="0" smtClean="0">
                <a:hlinkClick r:id="rId3"/>
              </a:rPr>
              <a:t>/</a:t>
            </a:r>
            <a:r>
              <a:rPr lang="cs-CZ" dirty="0" err="1" smtClean="0">
                <a:hlinkClick r:id="rId3"/>
              </a:rPr>
              <a:t>AriaLiveRegions.htm</a:t>
            </a:r>
            <a:endParaRPr lang="cs-CZ" dirty="0" smtClean="0"/>
          </a:p>
          <a:p>
            <a:r>
              <a:rPr lang="cs-CZ" dirty="0" smtClean="0">
                <a:hlinkClick r:id="rId4"/>
              </a:rPr>
              <a:t>http://www.</a:t>
            </a:r>
            <a:r>
              <a:rPr lang="cs-CZ" dirty="0" err="1" smtClean="0">
                <a:hlinkClick r:id="rId4"/>
              </a:rPr>
              <a:t>freedomscientific.com</a:t>
            </a:r>
            <a:r>
              <a:rPr lang="cs-CZ" dirty="0" smtClean="0">
                <a:hlinkClick r:id="rId4"/>
              </a:rPr>
              <a:t>/</a:t>
            </a:r>
            <a:r>
              <a:rPr lang="cs-CZ" dirty="0" err="1" smtClean="0">
                <a:hlinkClick r:id="rId4"/>
              </a:rPr>
              <a:t>Training</a:t>
            </a:r>
            <a:r>
              <a:rPr lang="cs-CZ" dirty="0" smtClean="0">
                <a:hlinkClick r:id="rId4"/>
              </a:rPr>
              <a:t>/</a:t>
            </a:r>
            <a:r>
              <a:rPr lang="cs-CZ" dirty="0" err="1" smtClean="0">
                <a:hlinkClick r:id="rId4"/>
              </a:rPr>
              <a:t>Surfs</a:t>
            </a:r>
            <a:r>
              <a:rPr lang="cs-CZ" dirty="0" smtClean="0">
                <a:hlinkClick r:id="rId4"/>
              </a:rPr>
              <a:t>-</a:t>
            </a:r>
            <a:r>
              <a:rPr lang="cs-CZ" dirty="0" err="1" smtClean="0">
                <a:hlinkClick r:id="rId4"/>
              </a:rPr>
              <a:t>Up</a:t>
            </a:r>
            <a:r>
              <a:rPr lang="cs-CZ" dirty="0" smtClean="0">
                <a:hlinkClick r:id="rId4"/>
              </a:rPr>
              <a:t>/</a:t>
            </a:r>
            <a:r>
              <a:rPr lang="cs-CZ" dirty="0" err="1" smtClean="0">
                <a:hlinkClick r:id="rId4"/>
              </a:rPr>
              <a:t>AriaLiveRegionsAtomic.htm</a:t>
            </a:r>
            <a:endParaRPr lang="cs-CZ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istický">
  <a:themeElements>
    <a:clrScheme name="Papír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Urbanistický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87</TotalTime>
  <Words>82</Words>
  <Application>Microsoft Office PowerPoint</Application>
  <PresentationFormat>Předvádění na obrazovce (4:3)</PresentationFormat>
  <Paragraphs>22</Paragraphs>
  <Slides>13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13</vt:i4>
      </vt:variant>
    </vt:vector>
  </HeadingPairs>
  <TitlesOfParts>
    <vt:vector size="14" baseType="lpstr">
      <vt:lpstr>Urbanistický</vt:lpstr>
      <vt:lpstr>Podpora nových trendů přístupnosti v programech JAWS a MAGic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Rada na závěr</vt:lpstr>
      <vt:lpstr>Další informace</vt:lpstr>
      <vt:lpstr>Děkuji za pozornost</vt:lpstr>
    </vt:vector>
  </TitlesOfParts>
  <Company>HP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Podpora nových trendů přístupnosti v programech JAWS a MAGic</dc:title>
  <dc:creator>Radek</dc:creator>
  <cp:lastModifiedBy>Jaroslav Winter</cp:lastModifiedBy>
  <cp:revision>15</cp:revision>
  <dcterms:created xsi:type="dcterms:W3CDTF">2012-03-16T12:00:29Z</dcterms:created>
  <dcterms:modified xsi:type="dcterms:W3CDTF">2012-04-09T16:50:18Z</dcterms:modified>
</cp:coreProperties>
</file>